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1" r:id="rId1"/>
  </p:sldMasterIdLst>
  <p:notesMasterIdLst>
    <p:notesMasterId r:id="rId38"/>
  </p:notesMasterIdLst>
  <p:sldIdLst>
    <p:sldId id="256" r:id="rId2"/>
    <p:sldId id="257" r:id="rId3"/>
    <p:sldId id="340" r:id="rId4"/>
    <p:sldId id="258" r:id="rId5"/>
    <p:sldId id="259" r:id="rId6"/>
    <p:sldId id="341" r:id="rId7"/>
    <p:sldId id="343" r:id="rId8"/>
    <p:sldId id="344" r:id="rId9"/>
    <p:sldId id="345" r:id="rId10"/>
    <p:sldId id="342" r:id="rId11"/>
    <p:sldId id="346" r:id="rId12"/>
    <p:sldId id="261" r:id="rId13"/>
    <p:sldId id="262" r:id="rId14"/>
    <p:sldId id="263" r:id="rId15"/>
    <p:sldId id="302" r:id="rId16"/>
    <p:sldId id="265" r:id="rId17"/>
    <p:sldId id="347" r:id="rId18"/>
    <p:sldId id="348" r:id="rId19"/>
    <p:sldId id="266" r:id="rId20"/>
    <p:sldId id="267" r:id="rId21"/>
    <p:sldId id="356" r:id="rId22"/>
    <p:sldId id="357" r:id="rId23"/>
    <p:sldId id="358" r:id="rId24"/>
    <p:sldId id="268" r:id="rId25"/>
    <p:sldId id="359" r:id="rId26"/>
    <p:sldId id="360" r:id="rId27"/>
    <p:sldId id="361" r:id="rId28"/>
    <p:sldId id="362" r:id="rId29"/>
    <p:sldId id="273" r:id="rId30"/>
    <p:sldId id="352" r:id="rId31"/>
    <p:sldId id="355" r:id="rId32"/>
    <p:sldId id="353" r:id="rId33"/>
    <p:sldId id="354" r:id="rId34"/>
    <p:sldId id="349" r:id="rId35"/>
    <p:sldId id="350" r:id="rId36"/>
    <p:sldId id="269" r:id="rId37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39"/>
      <p:bold r:id="rId40"/>
      <p:italic r:id="rId41"/>
      <p:boldItalic r:id="rId42"/>
    </p:embeddedFont>
    <p:embeddedFont>
      <p:font typeface="iCiel Cadena" panose="020B0604020202020204" charset="0"/>
      <p:bold r:id="rId43"/>
    </p:embeddedFont>
    <p:embeddedFont>
      <p:font typeface="Kulim Park" panose="020B0604020202020204" charset="0"/>
      <p:regular r:id="rId44"/>
      <p:bold r:id="rId45"/>
      <p:italic r:id="rId46"/>
      <p:boldItalic r:id="rId47"/>
    </p:embeddedFont>
    <p:embeddedFont>
      <p:font typeface="Kulim Park SemiBold" panose="020B0604020202020204" charset="0"/>
      <p:regular r:id="rId48"/>
      <p:bold r:id="rId49"/>
      <p:italic r:id="rId50"/>
      <p:boldItalic r:id="rId51"/>
    </p:embeddedFont>
    <p:embeddedFont>
      <p:font typeface="Manrope" panose="020B0604020202020204" charset="0"/>
      <p:regular r:id="rId52"/>
      <p:bold r:id="rId53"/>
    </p:embeddedFont>
    <p:embeddedFont>
      <p:font typeface="Nunito Light" pitchFamily="2" charset="0"/>
      <p:regular r:id="rId54"/>
      <p: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hư Diệp" initials="ND" lastIdx="1" clrIdx="0">
    <p:extLst>
      <p:ext uri="{19B8F6BF-5375-455C-9EA6-DF929625EA0E}">
        <p15:presenceInfo xmlns:p15="http://schemas.microsoft.com/office/powerpoint/2012/main" userId="d3ee47c15e7359f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32450B-0E0F-4A7C-A306-5D0B26312A74}">
  <a:tblStyle styleId="{3732450B-0E0F-4A7C-A306-5D0B26312A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45C81EB-2D48-4CDE-A27A-37EFA1A2E5F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201" autoAdjust="0"/>
  </p:normalViewPr>
  <p:slideViewPr>
    <p:cSldViewPr snapToGrid="0">
      <p:cViewPr varScale="1">
        <p:scale>
          <a:sx n="110" d="100"/>
          <a:sy n="110" d="100"/>
        </p:scale>
        <p:origin x="658" y="82"/>
      </p:cViewPr>
      <p:guideLst/>
    </p:cSldViewPr>
  </p:slideViewPr>
  <p:outlineViewPr>
    <p:cViewPr>
      <p:scale>
        <a:sx n="33" d="100"/>
        <a:sy n="33" d="100"/>
      </p:scale>
      <p:origin x="0" y="-7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6-25T09:48:44.849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8711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7497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4dc3920d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24dc3920d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ead6129809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ead6129809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24dc3920d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24dc3920d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ead6129809_1_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ead6129809_1_6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ead612980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ead6129809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ead612980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ead6129809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97406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ead612980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ead6129809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98119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ead61298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ead61298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24dc3920de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124dc3920de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24dc3920de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124dc3920de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6176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24dc3920de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124dc3920de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1995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24dc3920de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124dc3920de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63315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ead612980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ead612980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ead612980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ead612980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59922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ead612980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ead612980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8696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ead612980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ead612980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09906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ead612980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ead612980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53154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ead6129809_0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ead6129809_0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4dc3920d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24dc3920d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02417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4dc3920d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24dc3920d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14440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4dc3920d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24dc3920d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44257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4dc3920d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24dc3920d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84685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4dc3920d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24dc3920d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936759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24dc3920d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24dc3920d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96110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24dc3920d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24dc3920d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00716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124dc3920de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124dc3920de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ead6129809_1_21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ead6129809_1_21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124dc3920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124dc3920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9655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3007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21693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9268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813319">
            <a:off x="-1616877" y="-342427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649785" flipH="1">
            <a:off x="6475477" y="-7384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25387" y="2238100"/>
            <a:ext cx="7471673" cy="477180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8823147">
            <a:off x="-2265377" y="2808773"/>
            <a:ext cx="5990392" cy="5613180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536238" y="-142500"/>
            <a:ext cx="4935815" cy="3769836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649785">
            <a:off x="716152" y="44011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244193">
            <a:off x="4086917" y="-777268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9555807">
            <a:off x="-6119383" y="2297294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3150" y="1494200"/>
            <a:ext cx="7697700" cy="15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>
                <a:latin typeface="Kulim Park SemiBold"/>
                <a:ea typeface="Kulim Park SemiBold"/>
                <a:cs typeface="Kulim Park SemiBold"/>
                <a:sym typeface="Kulim Park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962550" y="3100575"/>
            <a:ext cx="52185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/>
          <p:nvPr/>
        </p:nvSpPr>
        <p:spPr>
          <a:xfrm rot="9339447" flipH="1">
            <a:off x="-5157706" y="2195120"/>
            <a:ext cx="7471555" cy="477173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1118566" y="1549193"/>
            <a:ext cx="1350837" cy="973145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6"/>
          <p:cNvSpPr/>
          <p:nvPr/>
        </p:nvSpPr>
        <p:spPr>
          <a:xfrm flipH="1">
            <a:off x="4816263" y="1549200"/>
            <a:ext cx="1350837" cy="973145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6"/>
          <p:cNvSpPr/>
          <p:nvPr/>
        </p:nvSpPr>
        <p:spPr>
          <a:xfrm flipH="1">
            <a:off x="6912085" y="1489537"/>
            <a:ext cx="1162249" cy="1032817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6"/>
          <p:cNvSpPr/>
          <p:nvPr/>
        </p:nvSpPr>
        <p:spPr>
          <a:xfrm>
            <a:off x="3050700" y="1519363"/>
            <a:ext cx="1095097" cy="973144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6"/>
          <p:cNvSpPr/>
          <p:nvPr/>
        </p:nvSpPr>
        <p:spPr>
          <a:xfrm rot="-10285603">
            <a:off x="7150321" y="-22663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6"/>
          <p:cNvSpPr/>
          <p:nvPr/>
        </p:nvSpPr>
        <p:spPr>
          <a:xfrm rot="649785">
            <a:off x="6848027" y="-2440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6"/>
          <p:cNvSpPr/>
          <p:nvPr/>
        </p:nvSpPr>
        <p:spPr>
          <a:xfrm rot="813319">
            <a:off x="-4299402" y="-47175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6"/>
          <p:cNvSpPr/>
          <p:nvPr/>
        </p:nvSpPr>
        <p:spPr>
          <a:xfrm rot="9089871">
            <a:off x="7049951" y="1893780"/>
            <a:ext cx="7826200" cy="287789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6"/>
          <p:cNvSpPr/>
          <p:nvPr/>
        </p:nvSpPr>
        <p:spPr>
          <a:xfrm rot="-576017">
            <a:off x="-4825529" y="-672274"/>
            <a:ext cx="7826074" cy="287784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title"/>
          </p:nvPr>
        </p:nvSpPr>
        <p:spPr>
          <a:xfrm>
            <a:off x="732775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subTitle" idx="1"/>
          </p:nvPr>
        </p:nvSpPr>
        <p:spPr>
          <a:xfrm>
            <a:off x="732787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title" idx="2" hasCustomPrompt="1"/>
          </p:nvPr>
        </p:nvSpPr>
        <p:spPr>
          <a:xfrm>
            <a:off x="73277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6"/>
          <p:cNvSpPr txBox="1">
            <a:spLocks noGrp="1"/>
          </p:cNvSpPr>
          <p:nvPr>
            <p:ph type="title" idx="3"/>
          </p:nvPr>
        </p:nvSpPr>
        <p:spPr>
          <a:xfrm>
            <a:off x="268025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4"/>
          </p:nvPr>
        </p:nvSpPr>
        <p:spPr>
          <a:xfrm>
            <a:off x="2680262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title" idx="5"/>
          </p:nvPr>
        </p:nvSpPr>
        <p:spPr>
          <a:xfrm>
            <a:off x="4627725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3" name="Google Shape;143;p16"/>
          <p:cNvSpPr txBox="1">
            <a:spLocks noGrp="1"/>
          </p:cNvSpPr>
          <p:nvPr>
            <p:ph type="subTitle" idx="6"/>
          </p:nvPr>
        </p:nvSpPr>
        <p:spPr>
          <a:xfrm>
            <a:off x="4627737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title" idx="7"/>
          </p:nvPr>
        </p:nvSpPr>
        <p:spPr>
          <a:xfrm>
            <a:off x="657520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subTitle" idx="8"/>
          </p:nvPr>
        </p:nvSpPr>
        <p:spPr>
          <a:xfrm>
            <a:off x="6575212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title" idx="9" hasCustomPrompt="1"/>
          </p:nvPr>
        </p:nvSpPr>
        <p:spPr>
          <a:xfrm>
            <a:off x="268024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" name="Google Shape;147;p16"/>
          <p:cNvSpPr txBox="1">
            <a:spLocks noGrp="1"/>
          </p:cNvSpPr>
          <p:nvPr>
            <p:ph type="title" idx="13" hasCustomPrompt="1"/>
          </p:nvPr>
        </p:nvSpPr>
        <p:spPr>
          <a:xfrm>
            <a:off x="4627721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8" name="Google Shape;148;p16"/>
          <p:cNvSpPr txBox="1">
            <a:spLocks noGrp="1"/>
          </p:cNvSpPr>
          <p:nvPr>
            <p:ph type="title" idx="14" hasCustomPrompt="1"/>
          </p:nvPr>
        </p:nvSpPr>
        <p:spPr>
          <a:xfrm>
            <a:off x="657519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6"/>
          <p:cNvSpPr txBox="1">
            <a:spLocks noGrp="1"/>
          </p:cNvSpPr>
          <p:nvPr>
            <p:ph type="title" idx="15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7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/>
          <p:nvPr/>
        </p:nvSpPr>
        <p:spPr>
          <a:xfrm rot="-9339447">
            <a:off x="7118442" y="3216520"/>
            <a:ext cx="7471555" cy="477173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7"/>
          <p:cNvSpPr/>
          <p:nvPr/>
        </p:nvSpPr>
        <p:spPr>
          <a:xfrm rot="10285603" flipH="1">
            <a:off x="-6088365" y="-16178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7"/>
          <p:cNvSpPr/>
          <p:nvPr/>
        </p:nvSpPr>
        <p:spPr>
          <a:xfrm rot="-649785" flipH="1">
            <a:off x="-1251909" y="-487200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7"/>
          <p:cNvSpPr/>
          <p:nvPr/>
        </p:nvSpPr>
        <p:spPr>
          <a:xfrm rot="-813319" flipH="1">
            <a:off x="7653159" y="-3566398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7"/>
          <p:cNvSpPr/>
          <p:nvPr/>
        </p:nvSpPr>
        <p:spPr>
          <a:xfrm rot="-9989847" flipH="1">
            <a:off x="-4910832" y="2960605"/>
            <a:ext cx="7826215" cy="2877900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 rot="-323977" flipH="1">
            <a:off x="6050295" y="-977077"/>
            <a:ext cx="7826148" cy="2877876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title"/>
          </p:nvPr>
        </p:nvSpPr>
        <p:spPr>
          <a:xfrm>
            <a:off x="1987675" y="1412700"/>
            <a:ext cx="2430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1"/>
          </p:nvPr>
        </p:nvSpPr>
        <p:spPr>
          <a:xfrm>
            <a:off x="1987700" y="2292125"/>
            <a:ext cx="2430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title" idx="2" hasCustomPrompt="1"/>
          </p:nvPr>
        </p:nvSpPr>
        <p:spPr>
          <a:xfrm>
            <a:off x="845800" y="1888050"/>
            <a:ext cx="812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0" name="Google Shape;160;p17"/>
          <p:cNvSpPr txBox="1">
            <a:spLocks noGrp="1"/>
          </p:cNvSpPr>
          <p:nvPr>
            <p:ph type="title" idx="3"/>
          </p:nvPr>
        </p:nvSpPr>
        <p:spPr>
          <a:xfrm>
            <a:off x="1928100" y="3162748"/>
            <a:ext cx="2430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subTitle" idx="4"/>
          </p:nvPr>
        </p:nvSpPr>
        <p:spPr>
          <a:xfrm>
            <a:off x="1928125" y="4042172"/>
            <a:ext cx="2430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 idx="5"/>
          </p:nvPr>
        </p:nvSpPr>
        <p:spPr>
          <a:xfrm>
            <a:off x="6000750" y="1412688"/>
            <a:ext cx="2430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6"/>
          </p:nvPr>
        </p:nvSpPr>
        <p:spPr>
          <a:xfrm>
            <a:off x="6000775" y="2292102"/>
            <a:ext cx="2430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title" idx="7"/>
          </p:nvPr>
        </p:nvSpPr>
        <p:spPr>
          <a:xfrm>
            <a:off x="5981196" y="3162738"/>
            <a:ext cx="2430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subTitle" idx="8"/>
          </p:nvPr>
        </p:nvSpPr>
        <p:spPr>
          <a:xfrm>
            <a:off x="5981200" y="4042161"/>
            <a:ext cx="2430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title" idx="9" hasCustomPrompt="1"/>
          </p:nvPr>
        </p:nvSpPr>
        <p:spPr>
          <a:xfrm>
            <a:off x="845798" y="3644250"/>
            <a:ext cx="812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7" name="Google Shape;167;p17"/>
          <p:cNvSpPr txBox="1">
            <a:spLocks noGrp="1"/>
          </p:cNvSpPr>
          <p:nvPr>
            <p:ph type="title" idx="13" hasCustomPrompt="1"/>
          </p:nvPr>
        </p:nvSpPr>
        <p:spPr>
          <a:xfrm>
            <a:off x="4895098" y="1888050"/>
            <a:ext cx="812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8" name="Google Shape;168;p17"/>
          <p:cNvSpPr txBox="1">
            <a:spLocks noGrp="1"/>
          </p:cNvSpPr>
          <p:nvPr>
            <p:ph type="title" idx="14" hasCustomPrompt="1"/>
          </p:nvPr>
        </p:nvSpPr>
        <p:spPr>
          <a:xfrm>
            <a:off x="4895098" y="3644250"/>
            <a:ext cx="812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9" name="Google Shape;169;p17"/>
          <p:cNvSpPr txBox="1">
            <a:spLocks noGrp="1"/>
          </p:cNvSpPr>
          <p:nvPr>
            <p:ph type="title" idx="15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/>
          <p:nvPr/>
        </p:nvSpPr>
        <p:spPr>
          <a:xfrm rot="-3394465">
            <a:off x="-2929870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 flipH="1">
            <a:off x="-4081962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 rot="-3952094" flipH="1">
            <a:off x="-3954406" y="-32116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/>
          <p:nvPr/>
        </p:nvSpPr>
        <p:spPr>
          <a:xfrm rot="649760">
            <a:off x="-3199069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 rot="-813319" flipH="1">
            <a:off x="4926200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 rot="10285603" flipH="1">
            <a:off x="6080701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 rot="7426355" flipH="1">
            <a:off x="658205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/>
          <p:nvPr/>
        </p:nvSpPr>
        <p:spPr>
          <a:xfrm rot="-10285629">
            <a:off x="4140874" y="-201512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5"/>
          <p:cNvSpPr/>
          <p:nvPr/>
        </p:nvSpPr>
        <p:spPr>
          <a:xfrm rot="4102346" flipH="1">
            <a:off x="-2270967" y="3805847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5"/>
          <p:cNvSpPr/>
          <p:nvPr/>
        </p:nvSpPr>
        <p:spPr>
          <a:xfrm rot="813319">
            <a:off x="-3580677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5"/>
          <p:cNvSpPr/>
          <p:nvPr/>
        </p:nvSpPr>
        <p:spPr>
          <a:xfrm>
            <a:off x="3065327" y="-42009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5"/>
          <p:cNvSpPr txBox="1">
            <a:spLocks noGrp="1"/>
          </p:cNvSpPr>
          <p:nvPr>
            <p:ph type="subTitle" idx="1"/>
          </p:nvPr>
        </p:nvSpPr>
        <p:spPr>
          <a:xfrm>
            <a:off x="723300" y="2291463"/>
            <a:ext cx="30351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5"/>
          <p:cNvSpPr txBox="1">
            <a:spLocks noGrp="1"/>
          </p:cNvSpPr>
          <p:nvPr>
            <p:ph type="title"/>
          </p:nvPr>
        </p:nvSpPr>
        <p:spPr>
          <a:xfrm flipH="1">
            <a:off x="719825" y="1463638"/>
            <a:ext cx="30351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5"/>
          <p:cNvSpPr/>
          <p:nvPr/>
        </p:nvSpPr>
        <p:spPr>
          <a:xfrm rot="-649760" flipH="1">
            <a:off x="-3395808" y="451461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8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/>
          <p:nvPr/>
        </p:nvSpPr>
        <p:spPr>
          <a:xfrm rot="-3394465">
            <a:off x="-4398774" y="4211443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6"/>
          <p:cNvSpPr/>
          <p:nvPr/>
        </p:nvSpPr>
        <p:spPr>
          <a:xfrm flipH="1">
            <a:off x="-5015841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6"/>
          <p:cNvSpPr/>
          <p:nvPr/>
        </p:nvSpPr>
        <p:spPr>
          <a:xfrm rot="-3952094" flipH="1">
            <a:off x="-4776410" y="665034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6"/>
          <p:cNvSpPr/>
          <p:nvPr/>
        </p:nvSpPr>
        <p:spPr>
          <a:xfrm rot="649760">
            <a:off x="-4213998" y="53511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6"/>
          <p:cNvSpPr/>
          <p:nvPr/>
        </p:nvSpPr>
        <p:spPr>
          <a:xfrm rot="-813319" flipH="1">
            <a:off x="4527346" y="-3414798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6"/>
          <p:cNvSpPr/>
          <p:nvPr/>
        </p:nvSpPr>
        <p:spPr>
          <a:xfrm rot="10285603" flipH="1">
            <a:off x="4806347" y="33637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6"/>
          <p:cNvSpPr/>
          <p:nvPr/>
        </p:nvSpPr>
        <p:spPr>
          <a:xfrm rot="5626330" flipH="1">
            <a:off x="3918525" y="675664"/>
            <a:ext cx="7826010" cy="287782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6"/>
          <p:cNvSpPr txBox="1">
            <a:spLocks noGrp="1"/>
          </p:cNvSpPr>
          <p:nvPr>
            <p:ph type="body" idx="1"/>
          </p:nvPr>
        </p:nvSpPr>
        <p:spPr>
          <a:xfrm>
            <a:off x="1514900" y="1868725"/>
            <a:ext cx="3850500" cy="23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1514900" y="922175"/>
            <a:ext cx="48123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9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2"/>
          <p:cNvSpPr txBox="1">
            <a:spLocks noGrp="1"/>
          </p:cNvSpPr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32"/>
          <p:cNvSpPr txBox="1">
            <a:spLocks noGrp="1"/>
          </p:cNvSpPr>
          <p:nvPr>
            <p:ph type="title" idx="2"/>
          </p:nvPr>
        </p:nvSpPr>
        <p:spPr>
          <a:xfrm>
            <a:off x="4572012" y="3186751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1" name="Google Shape;281;p32"/>
          <p:cNvSpPr txBox="1">
            <a:spLocks noGrp="1"/>
          </p:cNvSpPr>
          <p:nvPr>
            <p:ph type="subTitle" idx="1"/>
          </p:nvPr>
        </p:nvSpPr>
        <p:spPr>
          <a:xfrm>
            <a:off x="4572037" y="3694826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32"/>
          <p:cNvSpPr txBox="1">
            <a:spLocks noGrp="1"/>
          </p:cNvSpPr>
          <p:nvPr>
            <p:ph type="title" idx="3"/>
          </p:nvPr>
        </p:nvSpPr>
        <p:spPr>
          <a:xfrm>
            <a:off x="4572000" y="1747851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3" name="Google Shape;283;p32"/>
          <p:cNvSpPr txBox="1">
            <a:spLocks noGrp="1"/>
          </p:cNvSpPr>
          <p:nvPr>
            <p:ph type="subTitle" idx="4"/>
          </p:nvPr>
        </p:nvSpPr>
        <p:spPr>
          <a:xfrm>
            <a:off x="4572025" y="2255926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32"/>
          <p:cNvSpPr/>
          <p:nvPr/>
        </p:nvSpPr>
        <p:spPr>
          <a:xfrm rot="-813319" flipH="1">
            <a:off x="7030742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 rot="-10285629">
            <a:off x="6057524" y="-212437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4"/>
          <p:cNvSpPr/>
          <p:nvPr/>
        </p:nvSpPr>
        <p:spPr>
          <a:xfrm flipH="1">
            <a:off x="7942003" y="100498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4"/>
          <p:cNvSpPr/>
          <p:nvPr/>
        </p:nvSpPr>
        <p:spPr>
          <a:xfrm rot="2839443">
            <a:off x="-308418" y="2442034"/>
            <a:ext cx="6402141" cy="568918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4"/>
          <p:cNvSpPr/>
          <p:nvPr/>
        </p:nvSpPr>
        <p:spPr>
          <a:xfrm rot="9405665">
            <a:off x="-4880740" y="1281181"/>
            <a:ext cx="7310152" cy="6849835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4"/>
          <p:cNvSpPr/>
          <p:nvPr/>
        </p:nvSpPr>
        <p:spPr>
          <a:xfrm rot="-1478505">
            <a:off x="-2334601" y="-1000036"/>
            <a:ext cx="7826136" cy="2877871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4"/>
          <p:cNvSpPr/>
          <p:nvPr/>
        </p:nvSpPr>
        <p:spPr>
          <a:xfrm rot="9555841" flipH="1">
            <a:off x="7801702" y="1808506"/>
            <a:ext cx="8200942" cy="301569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4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34"/>
          <p:cNvSpPr txBox="1">
            <a:spLocks noGrp="1"/>
          </p:cNvSpPr>
          <p:nvPr>
            <p:ph type="title" idx="2"/>
          </p:nvPr>
        </p:nvSpPr>
        <p:spPr>
          <a:xfrm>
            <a:off x="1164025" y="16175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6" name="Google Shape;306;p34"/>
          <p:cNvSpPr txBox="1">
            <a:spLocks noGrp="1"/>
          </p:cNvSpPr>
          <p:nvPr>
            <p:ph type="subTitle" idx="1"/>
          </p:nvPr>
        </p:nvSpPr>
        <p:spPr>
          <a:xfrm>
            <a:off x="1164075" y="21519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34"/>
          <p:cNvSpPr txBox="1">
            <a:spLocks noGrp="1"/>
          </p:cNvSpPr>
          <p:nvPr>
            <p:ph type="title" idx="3"/>
          </p:nvPr>
        </p:nvSpPr>
        <p:spPr>
          <a:xfrm>
            <a:off x="3549063" y="16175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8" name="Google Shape;308;p34"/>
          <p:cNvSpPr txBox="1">
            <a:spLocks noGrp="1"/>
          </p:cNvSpPr>
          <p:nvPr>
            <p:ph type="subTitle" idx="4"/>
          </p:nvPr>
        </p:nvSpPr>
        <p:spPr>
          <a:xfrm>
            <a:off x="3549150" y="21519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34"/>
          <p:cNvSpPr txBox="1">
            <a:spLocks noGrp="1"/>
          </p:cNvSpPr>
          <p:nvPr>
            <p:ph type="title" idx="5"/>
          </p:nvPr>
        </p:nvSpPr>
        <p:spPr>
          <a:xfrm>
            <a:off x="5934100" y="16175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0" name="Google Shape;310;p34"/>
          <p:cNvSpPr txBox="1">
            <a:spLocks noGrp="1"/>
          </p:cNvSpPr>
          <p:nvPr>
            <p:ph type="subTitle" idx="6"/>
          </p:nvPr>
        </p:nvSpPr>
        <p:spPr>
          <a:xfrm>
            <a:off x="5934225" y="21519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2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/>
          <p:nvPr/>
        </p:nvSpPr>
        <p:spPr>
          <a:xfrm rot="10285629" flipH="1">
            <a:off x="-7063092" y="-2367548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5"/>
          <p:cNvSpPr/>
          <p:nvPr/>
        </p:nvSpPr>
        <p:spPr>
          <a:xfrm>
            <a:off x="-4432130" y="168593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5"/>
          <p:cNvSpPr/>
          <p:nvPr/>
        </p:nvSpPr>
        <p:spPr>
          <a:xfrm rot="-2839443" flipH="1">
            <a:off x="2550622" y="3252659"/>
            <a:ext cx="6402141" cy="568918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5"/>
          <p:cNvSpPr/>
          <p:nvPr/>
        </p:nvSpPr>
        <p:spPr>
          <a:xfrm rot="-10305679" flipH="1">
            <a:off x="6458116" y="671626"/>
            <a:ext cx="7310080" cy="6849767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5"/>
          <p:cNvSpPr/>
          <p:nvPr/>
        </p:nvSpPr>
        <p:spPr>
          <a:xfrm rot="1478505" flipH="1">
            <a:off x="3777012" y="-1076247"/>
            <a:ext cx="7826136" cy="2877871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5"/>
          <p:cNvSpPr/>
          <p:nvPr/>
        </p:nvSpPr>
        <p:spPr>
          <a:xfrm rot="-9555841">
            <a:off x="-6505500" y="2494306"/>
            <a:ext cx="8200942" cy="301569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title" idx="2"/>
          </p:nvPr>
        </p:nvSpPr>
        <p:spPr>
          <a:xfrm>
            <a:off x="1164025" y="29129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subTitle" idx="1"/>
          </p:nvPr>
        </p:nvSpPr>
        <p:spPr>
          <a:xfrm>
            <a:off x="1164075" y="34473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35"/>
          <p:cNvSpPr txBox="1">
            <a:spLocks noGrp="1"/>
          </p:cNvSpPr>
          <p:nvPr>
            <p:ph type="title" idx="3"/>
          </p:nvPr>
        </p:nvSpPr>
        <p:spPr>
          <a:xfrm>
            <a:off x="3549063" y="23795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2" name="Google Shape;322;p35"/>
          <p:cNvSpPr txBox="1">
            <a:spLocks noGrp="1"/>
          </p:cNvSpPr>
          <p:nvPr>
            <p:ph type="subTitle" idx="4"/>
          </p:nvPr>
        </p:nvSpPr>
        <p:spPr>
          <a:xfrm>
            <a:off x="3549150" y="29139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35"/>
          <p:cNvSpPr txBox="1">
            <a:spLocks noGrp="1"/>
          </p:cNvSpPr>
          <p:nvPr>
            <p:ph type="title" idx="5"/>
          </p:nvPr>
        </p:nvSpPr>
        <p:spPr>
          <a:xfrm>
            <a:off x="5934100" y="29129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4" name="Google Shape;324;p35"/>
          <p:cNvSpPr txBox="1">
            <a:spLocks noGrp="1"/>
          </p:cNvSpPr>
          <p:nvPr>
            <p:ph type="subTitle" idx="6"/>
          </p:nvPr>
        </p:nvSpPr>
        <p:spPr>
          <a:xfrm>
            <a:off x="5934225" y="34473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8"/>
          <p:cNvSpPr/>
          <p:nvPr/>
        </p:nvSpPr>
        <p:spPr>
          <a:xfrm rot="-10285629">
            <a:off x="4140874" y="-201512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48"/>
          <p:cNvSpPr/>
          <p:nvPr/>
        </p:nvSpPr>
        <p:spPr>
          <a:xfrm flipH="1">
            <a:off x="6818628" y="2586663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48"/>
          <p:cNvSpPr/>
          <p:nvPr/>
        </p:nvSpPr>
        <p:spPr>
          <a:xfrm rot="9748587" flipH="1">
            <a:off x="5601527" y="2021265"/>
            <a:ext cx="8200944" cy="301569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48"/>
          <p:cNvSpPr/>
          <p:nvPr/>
        </p:nvSpPr>
        <p:spPr>
          <a:xfrm rot="4102346" flipH="1">
            <a:off x="-2270967" y="3805847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48"/>
          <p:cNvSpPr/>
          <p:nvPr/>
        </p:nvSpPr>
        <p:spPr>
          <a:xfrm rot="813319">
            <a:off x="-3580677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8"/>
          <p:cNvSpPr/>
          <p:nvPr/>
        </p:nvSpPr>
        <p:spPr>
          <a:xfrm>
            <a:off x="3065327" y="-42009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9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49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49"/>
          <p:cNvSpPr/>
          <p:nvPr/>
        </p:nvSpPr>
        <p:spPr>
          <a:xfrm rot="3394465" flipH="1">
            <a:off x="5593334" y="21714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49"/>
          <p:cNvSpPr/>
          <p:nvPr/>
        </p:nvSpPr>
        <p:spPr>
          <a:xfrm rot="-10285603">
            <a:off x="6336471" y="-29172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49"/>
          <p:cNvSpPr/>
          <p:nvPr/>
        </p:nvSpPr>
        <p:spPr>
          <a:xfrm rot="-2238616">
            <a:off x="-4635728" y="470344"/>
            <a:ext cx="7826078" cy="2877850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 rot="-10285629">
            <a:off x="4140874" y="-201512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flipH="1">
            <a:off x="6818628" y="2586663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rot="9748587" flipH="1">
            <a:off x="5601527" y="2021265"/>
            <a:ext cx="8200944" cy="301569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 rot="4102346" flipH="1">
            <a:off x="-2270967" y="3805847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 rot="813319">
            <a:off x="-3580677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716550" y="1929275"/>
            <a:ext cx="3855600" cy="16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723300" y="8452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716550" y="3578839"/>
            <a:ext cx="27525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3065327" y="-42009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6"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50"/>
          <p:cNvSpPr/>
          <p:nvPr/>
        </p:nvSpPr>
        <p:spPr>
          <a:xfrm rot="813319">
            <a:off x="-1121291" y="-342427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50"/>
          <p:cNvSpPr/>
          <p:nvPr/>
        </p:nvSpPr>
        <p:spPr>
          <a:xfrm rot="-649785" flipH="1">
            <a:off x="6971064" y="-7384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50"/>
          <p:cNvSpPr/>
          <p:nvPr/>
        </p:nvSpPr>
        <p:spPr>
          <a:xfrm>
            <a:off x="1620973" y="2238100"/>
            <a:ext cx="7471673" cy="477180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50"/>
          <p:cNvSpPr/>
          <p:nvPr/>
        </p:nvSpPr>
        <p:spPr>
          <a:xfrm rot="8823147">
            <a:off x="-2081090" y="2808773"/>
            <a:ext cx="5990392" cy="5613180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0"/>
          <p:cNvSpPr/>
          <p:nvPr/>
        </p:nvSpPr>
        <p:spPr>
          <a:xfrm rot="-8100000">
            <a:off x="7300672" y="494176"/>
            <a:ext cx="4935837" cy="3769884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50"/>
          <p:cNvSpPr/>
          <p:nvPr/>
        </p:nvSpPr>
        <p:spPr>
          <a:xfrm rot="649785">
            <a:off x="1211739" y="44011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50"/>
          <p:cNvSpPr/>
          <p:nvPr/>
        </p:nvSpPr>
        <p:spPr>
          <a:xfrm rot="2128845">
            <a:off x="3591964" y="-1767729"/>
            <a:ext cx="7826192" cy="287789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50"/>
          <p:cNvSpPr/>
          <p:nvPr/>
        </p:nvSpPr>
        <p:spPr>
          <a:xfrm rot="-9555807">
            <a:off x="-5772621" y="2297294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7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1"/>
          <p:cNvSpPr/>
          <p:nvPr/>
        </p:nvSpPr>
        <p:spPr>
          <a:xfrm rot="-7405535" flipH="1">
            <a:off x="-3234670" y="-3952493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51"/>
          <p:cNvSpPr/>
          <p:nvPr/>
        </p:nvSpPr>
        <p:spPr>
          <a:xfrm rot="10800000">
            <a:off x="-4386762" y="886054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51"/>
          <p:cNvSpPr/>
          <p:nvPr/>
        </p:nvSpPr>
        <p:spPr>
          <a:xfrm rot="-6847906">
            <a:off x="-4259206" y="2193197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51"/>
          <p:cNvSpPr/>
          <p:nvPr/>
        </p:nvSpPr>
        <p:spPr>
          <a:xfrm rot="10150240" flipH="1">
            <a:off x="-3503869" y="4261834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51"/>
          <p:cNvSpPr/>
          <p:nvPr/>
        </p:nvSpPr>
        <p:spPr>
          <a:xfrm rot="-9986681">
            <a:off x="4621400" y="2424119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51"/>
          <p:cNvSpPr/>
          <p:nvPr/>
        </p:nvSpPr>
        <p:spPr>
          <a:xfrm rot="514397">
            <a:off x="5775901" y="-3485758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51"/>
          <p:cNvSpPr/>
          <p:nvPr/>
        </p:nvSpPr>
        <p:spPr>
          <a:xfrm rot="3373645">
            <a:off x="6277252" y="102828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 rot="813319">
            <a:off x="-704002" y="2342077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 rot="-5553048">
            <a:off x="-3421688" y="1600648"/>
            <a:ext cx="5990367" cy="5613156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 rot="-1460553" flipH="1">
            <a:off x="6702382" y="-661835"/>
            <a:ext cx="7471555" cy="477173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 rot="3657786">
            <a:off x="7243056" y="893138"/>
            <a:ext cx="4558957" cy="1365879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 rot="3624623">
            <a:off x="5761668" y="608449"/>
            <a:ext cx="7826028" cy="287783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20000" y="437700"/>
            <a:ext cx="77028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720000" y="1095450"/>
            <a:ext cx="77028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250"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-4528356" y="100498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 rot="-9405665" flipH="1">
            <a:off x="6846081" y="1281156"/>
            <a:ext cx="7310152" cy="6849835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 rot="1478505" flipH="1">
            <a:off x="3709533" y="-1000036"/>
            <a:ext cx="7826136" cy="2877871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idx="2"/>
          </p:nvPr>
        </p:nvSpPr>
        <p:spPr>
          <a:xfrm>
            <a:off x="4789925" y="3371526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4789950" y="3879601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3"/>
          </p:nvPr>
        </p:nvSpPr>
        <p:spPr>
          <a:xfrm>
            <a:off x="2028750" y="3371526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2028775" y="3879601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/>
          <p:nvPr/>
        </p:nvSpPr>
        <p:spPr>
          <a:xfrm rot="9524149" flipH="1">
            <a:off x="-6659422" y="-2925302"/>
            <a:ext cx="9471569" cy="60490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 rot="-9555841">
            <a:off x="-6785773" y="1808506"/>
            <a:ext cx="8200942" cy="301569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 rot="3394465" flipH="1">
            <a:off x="3077084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5867027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 rot="3952094">
            <a:off x="4978836" y="-32116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 rot="-649760" flipH="1">
            <a:off x="7075142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/>
          <p:nvPr/>
        </p:nvSpPr>
        <p:spPr>
          <a:xfrm rot="813319">
            <a:off x="-2477752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6"/>
          <p:cNvSpPr/>
          <p:nvPr/>
        </p:nvSpPr>
        <p:spPr>
          <a:xfrm rot="-10285603">
            <a:off x="-4701904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 rot="-7426355">
            <a:off x="-555754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 rot="3394465" flipH="1">
            <a:off x="5041484" y="22860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/>
          <p:nvPr/>
        </p:nvSpPr>
        <p:spPr>
          <a:xfrm rot="-10285603">
            <a:off x="7150321" y="-22663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/>
          <p:nvPr/>
        </p:nvSpPr>
        <p:spPr>
          <a:xfrm rot="955394" flipH="1">
            <a:off x="1460861" y="-2197712"/>
            <a:ext cx="7826028" cy="287783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4572000" y="1369325"/>
            <a:ext cx="3850500" cy="3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/>
          <p:nvPr/>
        </p:nvSpPr>
        <p:spPr>
          <a:xfrm rot="813319">
            <a:off x="-2477752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9"/>
          <p:cNvSpPr/>
          <p:nvPr/>
        </p:nvSpPr>
        <p:spPr>
          <a:xfrm rot="3394465" flipH="1">
            <a:off x="3077084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5867027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/>
          <p:nvPr/>
        </p:nvSpPr>
        <p:spPr>
          <a:xfrm rot="3406877">
            <a:off x="3098060" y="-32126"/>
            <a:ext cx="7826090" cy="287785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 rot="-649760" flipH="1">
            <a:off x="7075142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 rot="-10285603">
            <a:off x="-4701904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 rot="-7426355">
            <a:off x="-555754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23300" y="1383125"/>
            <a:ext cx="4510500" cy="92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ubTitle" idx="1"/>
          </p:nvPr>
        </p:nvSpPr>
        <p:spPr>
          <a:xfrm>
            <a:off x="723300" y="2328475"/>
            <a:ext cx="43599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0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/>
          <p:nvPr/>
        </p:nvSpPr>
        <p:spPr>
          <a:xfrm rot="-514371" flipH="1">
            <a:off x="4546199" y="581678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3"/>
          <p:cNvSpPr/>
          <p:nvPr/>
        </p:nvSpPr>
        <p:spPr>
          <a:xfrm rot="10800000">
            <a:off x="6590028" y="-183052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3"/>
          <p:cNvSpPr/>
          <p:nvPr/>
        </p:nvSpPr>
        <p:spPr>
          <a:xfrm rot="1051413">
            <a:off x="5372927" y="-597860"/>
            <a:ext cx="8200944" cy="301569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 rot="6697654">
            <a:off x="-3373442" y="-4867145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3"/>
          <p:cNvSpPr/>
          <p:nvPr/>
        </p:nvSpPr>
        <p:spPr>
          <a:xfrm rot="9986681" flipH="1">
            <a:off x="-4180552" y="1043048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/>
          </p:nvPr>
        </p:nvSpPr>
        <p:spPr>
          <a:xfrm>
            <a:off x="3394963" y="1596925"/>
            <a:ext cx="3855600" cy="16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2" hasCustomPrompt="1"/>
          </p:nvPr>
        </p:nvSpPr>
        <p:spPr>
          <a:xfrm>
            <a:off x="1893438" y="16776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3394963" y="3246489"/>
            <a:ext cx="27525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/>
          <p:nvPr/>
        </p:nvSpPr>
        <p:spPr>
          <a:xfrm rot="10800000" flipH="1">
            <a:off x="779327" y="3478782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1075" y="438900"/>
            <a:ext cx="769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1075" y="1351868"/>
            <a:ext cx="77019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8" r:id="rId8"/>
    <p:sldLayoutId id="2147483659" r:id="rId9"/>
    <p:sldLayoutId id="2147483662" r:id="rId10"/>
    <p:sldLayoutId id="2147483663" r:id="rId11"/>
    <p:sldLayoutId id="2147483666" r:id="rId12"/>
    <p:sldLayoutId id="2147483671" r:id="rId13"/>
    <p:sldLayoutId id="2147483672" r:id="rId14"/>
    <p:sldLayoutId id="2147483678" r:id="rId15"/>
    <p:sldLayoutId id="2147483680" r:id="rId16"/>
    <p:sldLayoutId id="2147483681" r:id="rId17"/>
    <p:sldLayoutId id="2147483694" r:id="rId18"/>
    <p:sldLayoutId id="2147483695" r:id="rId19"/>
    <p:sldLayoutId id="2147483696" r:id="rId20"/>
    <p:sldLayoutId id="2147483697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31D4F75-67D5-4D71-B5E4-915E8DF4F44C}"/>
              </a:ext>
            </a:extLst>
          </p:cNvPr>
          <p:cNvSpPr txBox="1"/>
          <p:nvPr/>
        </p:nvSpPr>
        <p:spPr>
          <a:xfrm>
            <a:off x="2267069" y="267494"/>
            <a:ext cx="46098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j-lt"/>
                <a:cs typeface="Arial" panose="020B0604020202020204" pitchFamily="34" charset="0"/>
              </a:rPr>
              <a:t>TRƯỜNG</a:t>
            </a:r>
            <a:r>
              <a:rPr lang="en-US" dirty="0">
                <a:latin typeface="+mj-lt"/>
              </a:rPr>
              <a:t> ĐẠI HỌC TRÀ VINH</a:t>
            </a:r>
          </a:p>
          <a:p>
            <a:pPr algn="ctr"/>
            <a:r>
              <a:rPr lang="en-US" dirty="0">
                <a:latin typeface="+mj-lt"/>
              </a:rPr>
              <a:t>TRƯỜNG KỸ THUẬT VÀ CÔNG NGHỆ</a:t>
            </a:r>
          </a:p>
          <a:p>
            <a:pPr algn="ctr"/>
            <a:r>
              <a:rPr lang="en-US" b="1" dirty="0">
                <a:latin typeface="+mj-lt"/>
              </a:rPr>
              <a:t>KHOA CÔNG NGHỆ THÔNG TIN</a:t>
            </a:r>
          </a:p>
        </p:txBody>
      </p:sp>
      <p:pic>
        <p:nvPicPr>
          <p:cNvPr id="9" name="Picture 4" descr="Trao đổi hợp tác với các chuyên gia tại trường Đại học Trà Vinh.">
            <a:extLst>
              <a:ext uri="{FF2B5EF4-FFF2-40B4-BE49-F238E27FC236}">
                <a16:creationId xmlns:a16="http://schemas.microsoft.com/office/drawing/2014/main" id="{0AE5D2CA-2499-4FD2-AF18-641D5B98E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931" y="1059582"/>
            <a:ext cx="676139" cy="676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1B5779-0670-46A4-AC20-B8088BCF9119}"/>
              </a:ext>
            </a:extLst>
          </p:cNvPr>
          <p:cNvSpPr txBox="1"/>
          <p:nvPr/>
        </p:nvSpPr>
        <p:spPr>
          <a:xfrm>
            <a:off x="1670634" y="1822231"/>
            <a:ext cx="580273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rgbClr val="FF0000"/>
                </a:solidFill>
                <a:latin typeface="+mj-lt"/>
              </a:rPr>
              <a:t>BÁO CÁO KHÓA LUẬN TỐT NGHIỆP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FCD347-578E-403E-9310-FFA40926E7A1}"/>
              </a:ext>
            </a:extLst>
          </p:cNvPr>
          <p:cNvSpPr txBox="1"/>
          <p:nvPr/>
        </p:nvSpPr>
        <p:spPr>
          <a:xfrm>
            <a:off x="610326" y="2233241"/>
            <a:ext cx="7923345" cy="1045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US" sz="2200" dirty="0">
                <a:latin typeface="+mj-lt"/>
              </a:rPr>
              <a:t> </a:t>
            </a:r>
            <a:r>
              <a:rPr lang="en-US" sz="2200" b="1" dirty="0">
                <a:latin typeface="+mj-lt"/>
                <a:ea typeface="SimSun" panose="02010600030101010101" pitchFamily="2" charset="-122"/>
                <a:cs typeface="Times New Roman" panose="02020603050405020304" pitchFamily="18" charset="0"/>
              </a:rPr>
              <a:t>WEBSITE CỘNG ĐỒNG CHIA SẺ KINH NGHIỆM DU LỊCH KẾT HỢP GAMIFICATION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722061-F545-4745-BF8D-10DA71FC0670}"/>
              </a:ext>
            </a:extLst>
          </p:cNvPr>
          <p:cNvSpPr txBox="1"/>
          <p:nvPr/>
        </p:nvSpPr>
        <p:spPr>
          <a:xfrm>
            <a:off x="5004049" y="3364075"/>
            <a:ext cx="4032447" cy="1017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GVHD: </a:t>
            </a:r>
            <a:r>
              <a:rPr lang="en-US" dirty="0" err="1">
                <a:latin typeface="+mj-lt"/>
              </a:rPr>
              <a:t>ThS</a:t>
            </a:r>
            <a:r>
              <a:rPr lang="en-US" dirty="0">
                <a:latin typeface="+mj-lt"/>
              </a:rPr>
              <a:t>. </a:t>
            </a:r>
            <a:r>
              <a:rPr lang="en-US" dirty="0" err="1">
                <a:latin typeface="+mj-lt"/>
              </a:rPr>
              <a:t>Nguyễn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Ngọc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Đan</a:t>
            </a:r>
            <a:r>
              <a:rPr lang="en-US" dirty="0">
                <a:latin typeface="+mj-lt"/>
              </a:rPr>
              <a:t> Thanh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SVTH: Diệp Tú Như – 110121074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+mj-lt"/>
              </a:rPr>
              <a:t>Mã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lớp</a:t>
            </a:r>
            <a:r>
              <a:rPr lang="en-US" dirty="0">
                <a:latin typeface="+mj-lt"/>
              </a:rPr>
              <a:t>: DA21TTB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AD8418-0490-44FF-B0D7-D0981953064E}"/>
              </a:ext>
            </a:extLst>
          </p:cNvPr>
          <p:cNvSpPr txBox="1"/>
          <p:nvPr/>
        </p:nvSpPr>
        <p:spPr>
          <a:xfrm>
            <a:off x="2267068" y="4666858"/>
            <a:ext cx="4609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+mj-lt"/>
              </a:rPr>
              <a:t>Trà</a:t>
            </a:r>
            <a:r>
              <a:rPr lang="en-US" b="1" dirty="0">
                <a:latin typeface="+mj-lt"/>
              </a:rPr>
              <a:t> Vinh, </a:t>
            </a:r>
            <a:r>
              <a:rPr lang="en-US" b="1" dirty="0" err="1">
                <a:latin typeface="+mj-lt"/>
              </a:rPr>
              <a:t>tháng</a:t>
            </a:r>
            <a:r>
              <a:rPr lang="en-US" b="1" dirty="0">
                <a:latin typeface="+mj-lt"/>
              </a:rPr>
              <a:t> 06 </a:t>
            </a:r>
            <a:r>
              <a:rPr lang="en-US" b="1" dirty="0" err="1">
                <a:latin typeface="+mj-lt"/>
              </a:rPr>
              <a:t>năm</a:t>
            </a:r>
            <a:r>
              <a:rPr lang="en-US" b="1" dirty="0">
                <a:latin typeface="+mj-lt"/>
              </a:rPr>
              <a:t>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83099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 sz="1600"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buFont typeface="+mj-lt"/>
              <a:buAutoNum type="arabicPeriod" startAt="5"/>
            </a:pPr>
            <a:r>
              <a:rPr lang="en-US" b="1" dirty="0"/>
              <a:t>Open Source Routing Machine (OSRM): </a:t>
            </a:r>
            <a:r>
              <a:rPr lang="en-US" dirty="0"/>
              <a:t>OSRM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tuyến</a:t>
            </a:r>
            <a:r>
              <a:rPr lang="en-US" dirty="0"/>
              <a:t> </a:t>
            </a:r>
            <a:r>
              <a:rPr lang="en-US" dirty="0" err="1"/>
              <a:t>mã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,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vi-VN" dirty="0"/>
              <a:t>tuyến đường đi ngắn nhất giữa hai điểm dựa trên dữ liệu của OpenStreetMap.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F6C0C97-1C82-4BF7-8E32-54AA573AC6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3418141"/>
              </p:ext>
            </p:extLst>
          </p:nvPr>
        </p:nvGraphicFramePr>
        <p:xfrm>
          <a:off x="793389" y="2036279"/>
          <a:ext cx="7557221" cy="2651760"/>
        </p:xfrm>
        <a:graphic>
          <a:graphicData uri="http://schemas.openxmlformats.org/drawingml/2006/table">
            <a:tbl>
              <a:tblPr/>
              <a:tblGrid>
                <a:gridCol w="75572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8573">
                <a:tc>
                  <a:txBody>
                    <a:bodyPr/>
                    <a:lstStyle/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public function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getOsrmDistance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($lat1, $lng1, $lat2, $lng2)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$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url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="http://router.project-osrm.org/route/v1/driving/{$lng1},{$lat1};{$lng2},{$lat2}?overview=false";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$response = Http::get($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url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$data = $response-&gt;json();</a:t>
                      </a:r>
                    </a:p>
                    <a:p>
                      <a:pPr algn="just"/>
                      <a:endParaRPr lang="en-US" b="1" dirty="0">
                        <a:latin typeface="Consolas" panose="020B0609020204030204" pitchFamily="49" charset="0"/>
                      </a:endParaRP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if (!empty($data['routes'][0]['distance'])) {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    return $data['routes'][0]['distance'] / 1000; // km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}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return null;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 anchor="ctr">
                    <a:lnL w="12700" cmpd="sng">
                      <a:solidFill>
                        <a:srgbClr val="000000"/>
                      </a:solidFill>
                      <a:prstDash val="lgDash"/>
                    </a:lnL>
                    <a:lnR w="12700" cmpd="sng">
                      <a:solidFill>
                        <a:srgbClr val="000000"/>
                      </a:solidFill>
                      <a:prstDash val="lgDash"/>
                    </a:lnR>
                    <a:lnT w="12700" cmpd="sng">
                      <a:solidFill>
                        <a:srgbClr val="000000"/>
                      </a:solidFill>
                      <a:prstDash val="lgDash"/>
                    </a:lnT>
                    <a:lnB w="12700" cmpd="sng">
                      <a:solidFill>
                        <a:srgbClr val="000000"/>
                      </a:solidFill>
                      <a:prstDash val="lg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7702568"/>
      </p:ext>
    </p:extLst>
  </p:cSld>
  <p:clrMapOvr>
    <a:masterClrMapping/>
  </p:clrMapOvr>
  <p:transition spd="slow">
    <p:comb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58477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 sz="1600"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buFont typeface="+mj-lt"/>
              <a:buAutoNum type="arabicPeriod" startAt="6"/>
            </a:pPr>
            <a:r>
              <a:rPr lang="en-US" b="1" dirty="0" err="1"/>
              <a:t>CKEditor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vi-VN" dirty="0"/>
              <a:t>CKEditor là một trình soạn thảo văn bản tích hợp vào giao diện người dùng, cho phép: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88F09E-154F-4960-8A54-71E6B281C8D1}"/>
              </a:ext>
            </a:extLst>
          </p:cNvPr>
          <p:cNvSpPr txBox="1"/>
          <p:nvPr/>
        </p:nvSpPr>
        <p:spPr>
          <a:xfrm>
            <a:off x="1419625" y="1679198"/>
            <a:ext cx="6673840" cy="1785104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 bài chia sẻ kinh nghiệm du lịch dễ dàng, trực quan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Hỗ trợ định dạng nội dung: in đậm, chèn ảnh, chèn link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,…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Trực tiếp xem trước nội dung trước khi đăng bài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Việc tích hợp CKEditor giúp nội dung chia sẻ sinh động, dễ đọc và chuyên nghiệp hơn.</a:t>
            </a:r>
          </a:p>
        </p:txBody>
      </p:sp>
    </p:spTree>
    <p:extLst>
      <p:ext uri="{BB962C8B-B14F-4D97-AF65-F5344CB8AC3E}">
        <p14:creationId xmlns:p14="http://schemas.microsoft.com/office/powerpoint/2010/main" val="578267426"/>
      </p:ext>
    </p:extLst>
  </p:cSld>
  <p:clrMapOvr>
    <a:masterClrMapping/>
  </p:clrMapOvr>
  <p:transition spd="slow">
    <p:comb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83846C9-3ED3-4DD3-98C1-D5F3D82A520B}"/>
              </a:ext>
            </a:extLst>
          </p:cNvPr>
          <p:cNvSpPr txBox="1"/>
          <p:nvPr/>
        </p:nvSpPr>
        <p:spPr>
          <a:xfrm>
            <a:off x="664382" y="473065"/>
            <a:ext cx="29730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2.3.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Kiến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trúc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thống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4F83C8B-7465-47CA-88E9-A31CB081586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602" y="970710"/>
            <a:ext cx="7474795" cy="3406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omb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63"/>
          <p:cNvSpPr/>
          <p:nvPr/>
        </p:nvSpPr>
        <p:spPr>
          <a:xfrm rot="-4376525" flipH="1">
            <a:off x="5282853" y="2489944"/>
            <a:ext cx="4772728" cy="424129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648926-184F-479F-82CF-35260895FD64}"/>
              </a:ext>
            </a:extLst>
          </p:cNvPr>
          <p:cNvSpPr txBox="1"/>
          <p:nvPr/>
        </p:nvSpPr>
        <p:spPr>
          <a:xfrm>
            <a:off x="664382" y="473065"/>
            <a:ext cx="4461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2.4.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Một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số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tính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năng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chính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9525215-A46B-4FA9-92A6-4F47D6D93A18}"/>
              </a:ext>
            </a:extLst>
          </p:cNvPr>
          <p:cNvGrpSpPr/>
          <p:nvPr/>
        </p:nvGrpSpPr>
        <p:grpSpPr>
          <a:xfrm>
            <a:off x="1178913" y="1137360"/>
            <a:ext cx="7188248" cy="2868780"/>
            <a:chOff x="1192768" y="948084"/>
            <a:chExt cx="7188248" cy="286878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AF21FC5-7518-4763-A576-E049F3D36410}"/>
                </a:ext>
              </a:extLst>
            </p:cNvPr>
            <p:cNvSpPr txBox="1"/>
            <p:nvPr/>
          </p:nvSpPr>
          <p:spPr>
            <a:xfrm>
              <a:off x="1192768" y="948084"/>
              <a:ext cx="6878335" cy="338554"/>
            </a:xfrm>
            <a:prstGeom prst="rect">
              <a:avLst/>
            </a:prstGeom>
            <a:noFill/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342900" indent="-342900" algn="just">
                <a:spcBef>
                  <a:spcPts val="600"/>
                </a:spcBef>
                <a:spcAft>
                  <a:spcPts val="600"/>
                </a:spcAft>
                <a:buFont typeface="+mj-lt"/>
                <a:buAutoNum type="arabicPeriod"/>
              </a:pP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Chia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sẻ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&amp;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tương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tác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nội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dung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4DA032F-4B82-4E9E-BAA1-66D0FA685028}"/>
                </a:ext>
              </a:extLst>
            </p:cNvPr>
            <p:cNvSpPr txBox="1"/>
            <p:nvPr/>
          </p:nvSpPr>
          <p:spPr>
            <a:xfrm>
              <a:off x="1502681" y="1327611"/>
              <a:ext cx="6878335" cy="1138773"/>
            </a:xfrm>
            <a:prstGeom prst="rect">
              <a:avLst/>
            </a:prstGeom>
            <a:noFill/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285750" lvl="8" indent="-285750" algn="just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Đăng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bài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chia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sẻ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địa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điểm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tiện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ích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kinh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nghiệm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du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lịch</a:t>
              </a:r>
              <a:endPara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marL="285750" lvl="8" indent="-285750" algn="just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Tương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tác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với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bài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viết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: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Thích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bình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luận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đánh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giá</a:t>
              </a:r>
              <a:endPara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marL="285750" lvl="8" indent="-285750" algn="just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Tìm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kiếm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và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lọc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địa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điểm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theo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từ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khóa</a:t>
              </a:r>
              <a:endPara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4CB20D-DAA8-46AF-B16E-42E365CF886F}"/>
                </a:ext>
              </a:extLst>
            </p:cNvPr>
            <p:cNvSpPr txBox="1"/>
            <p:nvPr/>
          </p:nvSpPr>
          <p:spPr>
            <a:xfrm>
              <a:off x="1192768" y="2698673"/>
              <a:ext cx="6878335" cy="338554"/>
            </a:xfrm>
            <a:prstGeom prst="rect">
              <a:avLst/>
            </a:prstGeom>
            <a:noFill/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342900" indent="-342900" algn="just">
                <a:spcBef>
                  <a:spcPts val="600"/>
                </a:spcBef>
                <a:spcAft>
                  <a:spcPts val="600"/>
                </a:spcAft>
                <a:buFont typeface="+mj-lt"/>
                <a:buAutoNum type="arabicPeriod" startAt="2"/>
              </a:pP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Hỗ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trợ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bản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đồ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&amp;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định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tuyến</a:t>
              </a:r>
              <a:endPara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C39C1B6-5221-4C3F-ADF8-EFD88D02CCDE}"/>
                </a:ext>
              </a:extLst>
            </p:cNvPr>
            <p:cNvSpPr txBox="1"/>
            <p:nvPr/>
          </p:nvSpPr>
          <p:spPr>
            <a:xfrm>
              <a:off x="1502681" y="3078200"/>
              <a:ext cx="6878335" cy="738664"/>
            </a:xfrm>
            <a:prstGeom prst="rect">
              <a:avLst/>
            </a:prstGeom>
            <a:noFill/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285750" lvl="8" indent="-285750" algn="just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Hiển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thị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địa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điểm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trên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bản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đồ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(OpenStreetMap)</a:t>
              </a:r>
            </a:p>
            <a:p>
              <a:pPr marL="285750" lvl="8" indent="-285750" algn="just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Tính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khoảng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cách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giữa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các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địa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điểm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với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nhau</a:t>
              </a:r>
              <a:endPara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</p:cSld>
  <p:clrMapOvr>
    <a:masterClrMapping/>
  </p:clrMapOvr>
  <p:transition spd="slow">
    <p:comb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64"/>
          <p:cNvSpPr/>
          <p:nvPr/>
        </p:nvSpPr>
        <p:spPr>
          <a:xfrm rot="10285629" flipH="1">
            <a:off x="-6011938" y="-4319098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64"/>
          <p:cNvSpPr/>
          <p:nvPr/>
        </p:nvSpPr>
        <p:spPr>
          <a:xfrm rot="-4102346">
            <a:off x="1166602" y="3932873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64"/>
          <p:cNvSpPr/>
          <p:nvPr/>
        </p:nvSpPr>
        <p:spPr>
          <a:xfrm flipH="1">
            <a:off x="580630" y="-39415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64"/>
          <p:cNvSpPr/>
          <p:nvPr/>
        </p:nvSpPr>
        <p:spPr>
          <a:xfrm rot="649760">
            <a:off x="-984002" y="419036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64"/>
          <p:cNvSpPr/>
          <p:nvPr/>
        </p:nvSpPr>
        <p:spPr>
          <a:xfrm rot="-6621704" flipH="1">
            <a:off x="-3919845" y="1710891"/>
            <a:ext cx="7826147" cy="287787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EFDE12-04D5-446D-8E71-3462ACD139B5}"/>
              </a:ext>
            </a:extLst>
          </p:cNvPr>
          <p:cNvSpPr txBox="1"/>
          <p:nvPr/>
        </p:nvSpPr>
        <p:spPr>
          <a:xfrm>
            <a:off x="664382" y="473065"/>
            <a:ext cx="4461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2.4.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Một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số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tính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năng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chính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04A116-319C-423F-9B64-8280185D45D3}"/>
              </a:ext>
            </a:extLst>
          </p:cNvPr>
          <p:cNvSpPr txBox="1"/>
          <p:nvPr/>
        </p:nvSpPr>
        <p:spPr>
          <a:xfrm>
            <a:off x="1178913" y="1076400"/>
            <a:ext cx="6878335" cy="338554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3"/>
            </a:pP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dùng</a:t>
            </a:r>
            <a:endParaRPr lang="en-US" sz="1600" b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8CDDB5-110C-4B1C-920D-B77685D43B41}"/>
              </a:ext>
            </a:extLst>
          </p:cNvPr>
          <p:cNvSpPr txBox="1"/>
          <p:nvPr/>
        </p:nvSpPr>
        <p:spPr>
          <a:xfrm>
            <a:off x="1488826" y="1455927"/>
            <a:ext cx="6878335" cy="1138773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tài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khoản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hồ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sơ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nhân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nội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dung: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tiện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ích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791341-6DCE-4FAA-92CA-7CD83AC57940}"/>
              </a:ext>
            </a:extLst>
          </p:cNvPr>
          <p:cNvSpPr txBox="1"/>
          <p:nvPr/>
        </p:nvSpPr>
        <p:spPr>
          <a:xfrm>
            <a:off x="1178913" y="2680422"/>
            <a:ext cx="6878335" cy="338554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4"/>
            </a:pP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gamification –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endParaRPr lang="vi-VN" sz="1600" b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BF479D-580F-48D7-AE99-6649C3E6314C}"/>
              </a:ext>
            </a:extLst>
          </p:cNvPr>
          <p:cNvSpPr txBox="1"/>
          <p:nvPr/>
        </p:nvSpPr>
        <p:spPr>
          <a:xfrm>
            <a:off x="1488826" y="3059949"/>
            <a:ext cx="6878335" cy="1538883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thưởng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huy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hiệu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khi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hoàn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thành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nhiệm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vụ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Bảng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xếp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hạng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theo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lũy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báo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sự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kiện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tạo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lực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uy đổi điểm lấy phần thưởng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mb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8" name="Google Shape;1328;p103"/>
          <p:cNvCxnSpPr/>
          <p:nvPr/>
        </p:nvCxnSpPr>
        <p:spPr>
          <a:xfrm rot="10800000" flipH="1">
            <a:off x="1698000" y="2193375"/>
            <a:ext cx="1966800" cy="13158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103"/>
          <p:cNvCxnSpPr/>
          <p:nvPr/>
        </p:nvCxnSpPr>
        <p:spPr>
          <a:xfrm>
            <a:off x="3664825" y="2207400"/>
            <a:ext cx="1999800" cy="115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103"/>
          <p:cNvCxnSpPr/>
          <p:nvPr/>
        </p:nvCxnSpPr>
        <p:spPr>
          <a:xfrm rot="10800000" flipH="1">
            <a:off x="5405300" y="2193375"/>
            <a:ext cx="1966800" cy="13158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2" name="Google Shape;1332;p103"/>
          <p:cNvSpPr txBox="1"/>
          <p:nvPr/>
        </p:nvSpPr>
        <p:spPr>
          <a:xfrm flipH="1">
            <a:off x="835014" y="2205455"/>
            <a:ext cx="1589925" cy="66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+mj-lt"/>
                <a:ea typeface="Kulim Park"/>
                <a:cs typeface="Kulim Park"/>
                <a:sym typeface="Kulim Park"/>
              </a:rPr>
              <a:t>Sơ đồ usecase</a:t>
            </a:r>
            <a:endParaRPr sz="2000" dirty="0">
              <a:solidFill>
                <a:schemeClr val="dk1"/>
              </a:solidFill>
              <a:latin typeface="+mj-lt"/>
              <a:ea typeface="Kulim Park"/>
              <a:cs typeface="Kulim Park"/>
              <a:sym typeface="Kulim Park"/>
            </a:endParaRPr>
          </a:p>
        </p:txBody>
      </p:sp>
      <p:sp>
        <p:nvSpPr>
          <p:cNvPr id="1334" name="Google Shape;1334;p103"/>
          <p:cNvSpPr txBox="1"/>
          <p:nvPr/>
        </p:nvSpPr>
        <p:spPr>
          <a:xfrm flipH="1">
            <a:off x="2903216" y="2796456"/>
            <a:ext cx="1444938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+mj-lt"/>
                <a:ea typeface="Kulim Park"/>
                <a:cs typeface="Kulim Park"/>
                <a:sym typeface="Kulim Park"/>
              </a:rPr>
              <a:t>Sơ đồ lớp</a:t>
            </a:r>
            <a:endParaRPr sz="2000" dirty="0">
              <a:solidFill>
                <a:schemeClr val="dk1"/>
              </a:solidFill>
              <a:latin typeface="+mj-lt"/>
              <a:ea typeface="Kulim Park"/>
              <a:cs typeface="Kulim Park"/>
              <a:sym typeface="Kulim Park"/>
            </a:endParaRPr>
          </a:p>
        </p:txBody>
      </p:sp>
      <p:sp>
        <p:nvSpPr>
          <p:cNvPr id="1336" name="Google Shape;1336;p103"/>
          <p:cNvSpPr txBox="1"/>
          <p:nvPr/>
        </p:nvSpPr>
        <p:spPr>
          <a:xfrm>
            <a:off x="4866111" y="2244304"/>
            <a:ext cx="1354171" cy="66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+mj-lt"/>
                <a:ea typeface="Kulim Park"/>
                <a:cs typeface="Kulim Park"/>
                <a:sym typeface="Kulim Park"/>
              </a:rPr>
              <a:t>Sơ đồ hoạt động</a:t>
            </a:r>
            <a:endParaRPr sz="2000" dirty="0">
              <a:solidFill>
                <a:schemeClr val="dk1"/>
              </a:solidFill>
              <a:latin typeface="+mj-lt"/>
              <a:ea typeface="Kulim Park"/>
              <a:cs typeface="Kulim Park"/>
              <a:sym typeface="Kulim Park"/>
            </a:endParaRPr>
          </a:p>
        </p:txBody>
      </p:sp>
      <p:sp>
        <p:nvSpPr>
          <p:cNvPr id="1338" name="Google Shape;1338;p103"/>
          <p:cNvSpPr txBox="1"/>
          <p:nvPr/>
        </p:nvSpPr>
        <p:spPr>
          <a:xfrm>
            <a:off x="6477347" y="2742027"/>
            <a:ext cx="1781271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+mj-lt"/>
                <a:ea typeface="Kulim Park"/>
                <a:cs typeface="Kulim Park"/>
                <a:sym typeface="Kulim Park"/>
              </a:rPr>
              <a:t>Sơ đồ tuần tự</a:t>
            </a:r>
            <a:endParaRPr sz="2000" dirty="0">
              <a:solidFill>
                <a:schemeClr val="dk1"/>
              </a:solidFill>
              <a:latin typeface="+mj-lt"/>
              <a:ea typeface="Kulim Park"/>
              <a:cs typeface="Kulim Park"/>
              <a:sym typeface="Kulim Park"/>
            </a:endParaRPr>
          </a:p>
        </p:txBody>
      </p:sp>
      <p:sp>
        <p:nvSpPr>
          <p:cNvPr id="1340" name="Google Shape;1340;p103"/>
          <p:cNvSpPr/>
          <p:nvPr/>
        </p:nvSpPr>
        <p:spPr>
          <a:xfrm>
            <a:off x="1240579" y="3016297"/>
            <a:ext cx="1184360" cy="853181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" name="Google Shape;1341;p103"/>
          <p:cNvSpPr/>
          <p:nvPr/>
        </p:nvSpPr>
        <p:spPr>
          <a:xfrm flipH="1">
            <a:off x="4865571" y="3016227"/>
            <a:ext cx="1184360" cy="853316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2" name="Google Shape;1342;p103"/>
          <p:cNvSpPr/>
          <p:nvPr/>
        </p:nvSpPr>
        <p:spPr>
          <a:xfrm flipH="1">
            <a:off x="6819408" y="1778805"/>
            <a:ext cx="960236" cy="85330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103"/>
          <p:cNvSpPr/>
          <p:nvPr/>
        </p:nvSpPr>
        <p:spPr>
          <a:xfrm>
            <a:off x="3127012" y="1751302"/>
            <a:ext cx="960236" cy="85330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574;p59">
            <a:extLst>
              <a:ext uri="{FF2B5EF4-FFF2-40B4-BE49-F238E27FC236}">
                <a16:creationId xmlns:a16="http://schemas.microsoft.com/office/drawing/2014/main" id="{C5602F98-71F3-45D2-B878-0A8D466E9367}"/>
              </a:ext>
            </a:extLst>
          </p:cNvPr>
          <p:cNvSpPr txBox="1">
            <a:spLocks/>
          </p:cNvSpPr>
          <p:nvPr/>
        </p:nvSpPr>
        <p:spPr>
          <a:xfrm>
            <a:off x="1275551" y="3158325"/>
            <a:ext cx="907125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600" dirty="0">
                <a:solidFill>
                  <a:schemeClr val="accent4">
                    <a:lumMod val="95000"/>
                  </a:schemeClr>
                </a:solidFill>
                <a:latin typeface="Kulim Park" panose="020B0604020202020204" charset="0"/>
              </a:rPr>
              <a:t>01</a:t>
            </a:r>
          </a:p>
        </p:txBody>
      </p:sp>
      <p:sp>
        <p:nvSpPr>
          <p:cNvPr id="33" name="Google Shape;575;p59">
            <a:extLst>
              <a:ext uri="{FF2B5EF4-FFF2-40B4-BE49-F238E27FC236}">
                <a16:creationId xmlns:a16="http://schemas.microsoft.com/office/drawing/2014/main" id="{406A7FD7-E248-490A-9984-9728CB8BA9E9}"/>
              </a:ext>
            </a:extLst>
          </p:cNvPr>
          <p:cNvSpPr txBox="1">
            <a:spLocks/>
          </p:cNvSpPr>
          <p:nvPr/>
        </p:nvSpPr>
        <p:spPr>
          <a:xfrm>
            <a:off x="6895602" y="1954152"/>
            <a:ext cx="846614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600" dirty="0">
                <a:latin typeface="Kulim Park" panose="020B0604020202020204" charset="0"/>
              </a:rPr>
              <a:t>04</a:t>
            </a:r>
          </a:p>
        </p:txBody>
      </p:sp>
      <p:sp>
        <p:nvSpPr>
          <p:cNvPr id="34" name="Google Shape;578;p59">
            <a:extLst>
              <a:ext uri="{FF2B5EF4-FFF2-40B4-BE49-F238E27FC236}">
                <a16:creationId xmlns:a16="http://schemas.microsoft.com/office/drawing/2014/main" id="{BFC457C7-747D-4D8F-A033-A8B2360C4523}"/>
              </a:ext>
            </a:extLst>
          </p:cNvPr>
          <p:cNvSpPr txBox="1">
            <a:spLocks/>
          </p:cNvSpPr>
          <p:nvPr/>
        </p:nvSpPr>
        <p:spPr>
          <a:xfrm>
            <a:off x="3190339" y="1924794"/>
            <a:ext cx="769536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600">
                <a:latin typeface="Kulim Park" panose="020B0604020202020204" charset="0"/>
              </a:rPr>
              <a:t>02</a:t>
            </a:r>
            <a:endParaRPr lang="en" sz="3600" dirty="0">
              <a:latin typeface="Kulim Park" panose="020B0604020202020204" charset="0"/>
            </a:endParaRPr>
          </a:p>
        </p:txBody>
      </p:sp>
      <p:sp>
        <p:nvSpPr>
          <p:cNvPr id="35" name="Google Shape;579;p59">
            <a:extLst>
              <a:ext uri="{FF2B5EF4-FFF2-40B4-BE49-F238E27FC236}">
                <a16:creationId xmlns:a16="http://schemas.microsoft.com/office/drawing/2014/main" id="{CB7A30AE-7073-4B63-8EEF-3F548F23390B}"/>
              </a:ext>
            </a:extLst>
          </p:cNvPr>
          <p:cNvSpPr txBox="1">
            <a:spLocks/>
          </p:cNvSpPr>
          <p:nvPr/>
        </p:nvSpPr>
        <p:spPr>
          <a:xfrm>
            <a:off x="5151911" y="3168071"/>
            <a:ext cx="777554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600" dirty="0">
                <a:latin typeface="Kulim Park" panose="020B0604020202020204" charset="0"/>
              </a:rPr>
              <a:t>03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7D85378-0DDA-4676-A977-AA7441728FA3}"/>
              </a:ext>
            </a:extLst>
          </p:cNvPr>
          <p:cNvSpPr txBox="1"/>
          <p:nvPr/>
        </p:nvSpPr>
        <p:spPr>
          <a:xfrm>
            <a:off x="664382" y="442288"/>
            <a:ext cx="546625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III. PHÂN TÍCH THIẾT KẾ HỆ THỐNG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DDE63DA-AC00-42E0-9B6D-FF58AE84AB8C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3.1.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usecase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24593C-627D-4515-A0EE-2CC7F0F34F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3246"/>
          <a:stretch/>
        </p:blipFill>
        <p:spPr>
          <a:xfrm>
            <a:off x="4572000" y="1454844"/>
            <a:ext cx="4230197" cy="22338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CC5024-60D9-4044-9A23-071E40ED8D2C}"/>
              </a:ext>
            </a:extLst>
          </p:cNvPr>
          <p:cNvSpPr txBox="1"/>
          <p:nvPr/>
        </p:nvSpPr>
        <p:spPr>
          <a:xfrm>
            <a:off x="1137803" y="896808"/>
            <a:ext cx="72234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Actor: Guest – Người dùng chưa đăng nhập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02349-8017-445E-B237-76C0424983FA}"/>
              </a:ext>
            </a:extLst>
          </p:cNvPr>
          <p:cNvSpPr txBox="1"/>
          <p:nvPr/>
        </p:nvSpPr>
        <p:spPr>
          <a:xfrm>
            <a:off x="664382" y="1802308"/>
            <a:ext cx="3755217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Guest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Xem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danh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sách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chi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tiết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Xem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chia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sẻ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Tìm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kiếm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mb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DDE63DA-AC00-42E0-9B6D-FF58AE84AB8C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3.1.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usecase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CC5024-60D9-4044-9A23-071E40ED8D2C}"/>
              </a:ext>
            </a:extLst>
          </p:cNvPr>
          <p:cNvSpPr txBox="1"/>
          <p:nvPr/>
        </p:nvSpPr>
        <p:spPr>
          <a:xfrm>
            <a:off x="1137803" y="896808"/>
            <a:ext cx="72234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Actor: User – Người dùng đã đăng nhập</a:t>
            </a:r>
            <a:endParaRPr lang="en-US" sz="1600" b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02349-8017-445E-B237-76C0424983FA}"/>
              </a:ext>
            </a:extLst>
          </p:cNvPr>
          <p:cNvSpPr txBox="1"/>
          <p:nvPr/>
        </p:nvSpPr>
        <p:spPr>
          <a:xfrm>
            <a:off x="664382" y="1258995"/>
            <a:ext cx="406002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Các chức năng chính gồm: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 bài viết chia sẻ kinh nghiệm du lịch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Thêm, sửa bài viết đã đăng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Tương tác với bài viết: like, bình luận, đánh giá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Thêm tiện ích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địa điểm mới 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 điểm, nhận thưởng từ hệ thống gamification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Theo dõi điểm, huy hiệu và bảng xếp hạng cá nhân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30A3A4-0B48-4782-886E-07285DA9C3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62"/>
          <a:stretch/>
        </p:blipFill>
        <p:spPr>
          <a:xfrm>
            <a:off x="4572000" y="1393412"/>
            <a:ext cx="4362020" cy="285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073209"/>
      </p:ext>
    </p:extLst>
  </p:cSld>
  <p:clrMapOvr>
    <a:masterClrMapping/>
  </p:clrMapOvr>
  <p:transition spd="slow">
    <p:comb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DDE63DA-AC00-42E0-9B6D-FF58AE84AB8C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3.1.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usecase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CC5024-60D9-4044-9A23-071E40ED8D2C}"/>
              </a:ext>
            </a:extLst>
          </p:cNvPr>
          <p:cNvSpPr txBox="1"/>
          <p:nvPr/>
        </p:nvSpPr>
        <p:spPr>
          <a:xfrm>
            <a:off x="1137803" y="896808"/>
            <a:ext cx="72234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Actor: 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Admin –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viên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en-US" sz="1600" b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02349-8017-445E-B237-76C0424983FA}"/>
              </a:ext>
            </a:extLst>
          </p:cNvPr>
          <p:cNvSpPr txBox="1"/>
          <p:nvPr/>
        </p:nvSpPr>
        <p:spPr>
          <a:xfrm>
            <a:off x="664382" y="1602254"/>
            <a:ext cx="303131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Các chức năng chính gồm: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 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người dùng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endParaRPr lang="vi-VN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tiện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ích</a:t>
            </a:r>
            <a:endParaRPr lang="vi-VN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gamification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881ABA-8800-451B-9102-738DC6355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9480" y="1258995"/>
            <a:ext cx="5505450" cy="265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785591"/>
      </p:ext>
    </p:extLst>
  </p:cSld>
  <p:clrMapOvr>
    <a:masterClrMapping/>
  </p:clrMapOvr>
  <p:transition spd="slow">
    <p:comb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EB890034-81C6-4F27-9152-DCE363B5F4AF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lớp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0D05FA-7DD4-4943-BF67-754DEF6318C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779520" y="0"/>
            <a:ext cx="5364480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DFC94D-38C4-4D42-AB93-15224727F255}"/>
              </a:ext>
            </a:extLst>
          </p:cNvPr>
          <p:cNvSpPr txBox="1"/>
          <p:nvPr/>
        </p:nvSpPr>
        <p:spPr>
          <a:xfrm>
            <a:off x="433648" y="1141339"/>
            <a:ext cx="3444240" cy="3508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nhóm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bảng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chính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quyền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users, roles, follows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posts, comments, likes, ratings, reports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tiện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ích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destinations, utilities,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destination_utilities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destination_images</a:t>
            </a:r>
            <a:endParaRPr lang="en-US" sz="12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Gamification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missions,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user_missions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badges, rewards,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user_reward</a:t>
            </a:r>
            <a:endParaRPr lang="en-US" sz="12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báo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giao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diện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notifications, slides</a:t>
            </a:r>
          </a:p>
        </p:txBody>
      </p:sp>
    </p:spTree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13">
            <a:extLst>
              <a:ext uri="{FF2B5EF4-FFF2-40B4-BE49-F238E27FC236}">
                <a16:creationId xmlns:a16="http://schemas.microsoft.com/office/drawing/2014/main" id="{B7DEF151-E458-48DA-9838-B4CD05A5F835}"/>
              </a:ext>
            </a:extLst>
          </p:cNvPr>
          <p:cNvSpPr/>
          <p:nvPr/>
        </p:nvSpPr>
        <p:spPr>
          <a:xfrm>
            <a:off x="4364361" y="887945"/>
            <a:ext cx="3948365" cy="504056"/>
          </a:xfrm>
          <a:prstGeom prst="round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916537-79A5-4D47-9C43-7DC26DF539D0}"/>
              </a:ext>
            </a:extLst>
          </p:cNvPr>
          <p:cNvSpPr txBox="1"/>
          <p:nvPr/>
        </p:nvSpPr>
        <p:spPr>
          <a:xfrm>
            <a:off x="539552" y="2140863"/>
            <a:ext cx="3390672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5000" b="1" dirty="0">
                <a:latin typeface="iCiel Cadena" panose="02000503000000020004" pitchFamily="2" charset="0"/>
              </a:rPr>
              <a:t>NỘI </a:t>
            </a:r>
            <a:r>
              <a:rPr lang="en-US" sz="5000" b="1" dirty="0">
                <a:latin typeface="+mj-lt"/>
              </a:rPr>
              <a:t>DUNG</a:t>
            </a:r>
            <a:endParaRPr lang="vi-VN" sz="5000" b="1" dirty="0">
              <a:latin typeface="+mj-lt"/>
            </a:endParaRPr>
          </a:p>
        </p:txBody>
      </p:sp>
      <p:sp>
        <p:nvSpPr>
          <p:cNvPr id="11" name="Rounded Rectangle 7">
            <a:extLst>
              <a:ext uri="{FF2B5EF4-FFF2-40B4-BE49-F238E27FC236}">
                <a16:creationId xmlns:a16="http://schemas.microsoft.com/office/drawing/2014/main" id="{A66969EE-3767-4CE1-A31A-C70A086C6BC1}"/>
              </a:ext>
            </a:extLst>
          </p:cNvPr>
          <p:cNvSpPr/>
          <p:nvPr/>
        </p:nvSpPr>
        <p:spPr>
          <a:xfrm>
            <a:off x="4211961" y="735545"/>
            <a:ext cx="3948365" cy="50405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7E94EA-4AA1-4B3F-A474-FC8C9347862C}"/>
              </a:ext>
            </a:extLst>
          </p:cNvPr>
          <p:cNvSpPr txBox="1"/>
          <p:nvPr/>
        </p:nvSpPr>
        <p:spPr>
          <a:xfrm>
            <a:off x="4295611" y="822928"/>
            <a:ext cx="23519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I. LÝ DO CHỌN ĐỀ TÀI</a:t>
            </a:r>
            <a:endParaRPr lang="vi-VN" sz="1600" dirty="0">
              <a:latin typeface="+mj-lt"/>
            </a:endParaRPr>
          </a:p>
        </p:txBody>
      </p:sp>
      <p:sp>
        <p:nvSpPr>
          <p:cNvPr id="13" name="Rounded Rectangle 17">
            <a:extLst>
              <a:ext uri="{FF2B5EF4-FFF2-40B4-BE49-F238E27FC236}">
                <a16:creationId xmlns:a16="http://schemas.microsoft.com/office/drawing/2014/main" id="{4543347F-7F62-46EF-8E03-120A4820A4CE}"/>
              </a:ext>
            </a:extLst>
          </p:cNvPr>
          <p:cNvSpPr/>
          <p:nvPr/>
        </p:nvSpPr>
        <p:spPr>
          <a:xfrm>
            <a:off x="4364361" y="1893335"/>
            <a:ext cx="3948366" cy="504056"/>
          </a:xfrm>
          <a:prstGeom prst="round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4" name="Rounded Rectangle 18">
            <a:extLst>
              <a:ext uri="{FF2B5EF4-FFF2-40B4-BE49-F238E27FC236}">
                <a16:creationId xmlns:a16="http://schemas.microsoft.com/office/drawing/2014/main" id="{FA025ECF-4F0C-4545-BB1D-DFA61D2F79B1}"/>
              </a:ext>
            </a:extLst>
          </p:cNvPr>
          <p:cNvSpPr/>
          <p:nvPr/>
        </p:nvSpPr>
        <p:spPr>
          <a:xfrm>
            <a:off x="4211961" y="1740935"/>
            <a:ext cx="3948366" cy="50405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5" name="Rounded Rectangle 19">
            <a:extLst>
              <a:ext uri="{FF2B5EF4-FFF2-40B4-BE49-F238E27FC236}">
                <a16:creationId xmlns:a16="http://schemas.microsoft.com/office/drawing/2014/main" id="{48043A3F-A94E-4146-96B7-88A76C0AA775}"/>
              </a:ext>
            </a:extLst>
          </p:cNvPr>
          <p:cNvSpPr/>
          <p:nvPr/>
        </p:nvSpPr>
        <p:spPr>
          <a:xfrm>
            <a:off x="4364360" y="2918108"/>
            <a:ext cx="3948367" cy="504056"/>
          </a:xfrm>
          <a:prstGeom prst="round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6" name="Rounded Rectangle 20">
            <a:extLst>
              <a:ext uri="{FF2B5EF4-FFF2-40B4-BE49-F238E27FC236}">
                <a16:creationId xmlns:a16="http://schemas.microsoft.com/office/drawing/2014/main" id="{11D7CE8E-D255-48FC-AFEC-B8601119C551}"/>
              </a:ext>
            </a:extLst>
          </p:cNvPr>
          <p:cNvSpPr/>
          <p:nvPr/>
        </p:nvSpPr>
        <p:spPr>
          <a:xfrm>
            <a:off x="4211960" y="2765708"/>
            <a:ext cx="3948367" cy="50405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7" name="Rounded Rectangle 21">
            <a:extLst>
              <a:ext uri="{FF2B5EF4-FFF2-40B4-BE49-F238E27FC236}">
                <a16:creationId xmlns:a16="http://schemas.microsoft.com/office/drawing/2014/main" id="{F4D54A2A-56F5-40CD-9297-6F1E417AFFC0}"/>
              </a:ext>
            </a:extLst>
          </p:cNvPr>
          <p:cNvSpPr/>
          <p:nvPr/>
        </p:nvSpPr>
        <p:spPr>
          <a:xfrm>
            <a:off x="4364360" y="3941280"/>
            <a:ext cx="3948365" cy="504056"/>
          </a:xfrm>
          <a:prstGeom prst="round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Rounded Rectangle 22">
            <a:extLst>
              <a:ext uri="{FF2B5EF4-FFF2-40B4-BE49-F238E27FC236}">
                <a16:creationId xmlns:a16="http://schemas.microsoft.com/office/drawing/2014/main" id="{2B0AF5CD-324F-4461-AB05-DF768C3B1D25}"/>
              </a:ext>
            </a:extLst>
          </p:cNvPr>
          <p:cNvSpPr/>
          <p:nvPr/>
        </p:nvSpPr>
        <p:spPr>
          <a:xfrm>
            <a:off x="4211960" y="3788880"/>
            <a:ext cx="3948365" cy="50405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FB3D92-57EA-4FD5-A401-8D73C7B016E1}"/>
              </a:ext>
            </a:extLst>
          </p:cNvPr>
          <p:cNvSpPr txBox="1"/>
          <p:nvPr/>
        </p:nvSpPr>
        <p:spPr>
          <a:xfrm>
            <a:off x="4295611" y="1822047"/>
            <a:ext cx="2922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II. LÝ THUYẾT NGHIÊN CỨU</a:t>
            </a:r>
            <a:endParaRPr lang="vi-VN" sz="1600" dirty="0"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443852-D774-4151-9930-618307FA74FD}"/>
              </a:ext>
            </a:extLst>
          </p:cNvPr>
          <p:cNvSpPr txBox="1"/>
          <p:nvPr/>
        </p:nvSpPr>
        <p:spPr>
          <a:xfrm>
            <a:off x="4295611" y="2846820"/>
            <a:ext cx="36952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III. PHÂN TÍCH THIẾT KẾ HỆ THỐNG</a:t>
            </a:r>
            <a:endParaRPr lang="vi-VN" sz="1600" dirty="0"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BB4148-BC8B-4203-BFFA-6536DD372033}"/>
              </a:ext>
            </a:extLst>
          </p:cNvPr>
          <p:cNvSpPr txBox="1"/>
          <p:nvPr/>
        </p:nvSpPr>
        <p:spPr>
          <a:xfrm>
            <a:off x="4291781" y="3888884"/>
            <a:ext cx="3836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IV. CÀI ĐẶT THỰC NGHIỆM VÀ DEMO</a:t>
            </a:r>
            <a:endParaRPr lang="vi-VN" sz="1600" dirty="0">
              <a:latin typeface="+mj-lt"/>
            </a:endParaRPr>
          </a:p>
        </p:txBody>
      </p:sp>
    </p:spTree>
  </p:cSld>
  <p:clrMapOvr>
    <a:masterClrMapping/>
  </p:clrMapOvr>
  <p:transition spd="slow">
    <p:comb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C048A5-5724-4C97-A442-68A54CE16B0E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3.3.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hoạt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động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A6626-8EED-422A-924D-0BD91B34AA34}"/>
              </a:ext>
            </a:extLst>
          </p:cNvPr>
          <p:cNvSpPr txBox="1"/>
          <p:nvPr/>
        </p:nvSpPr>
        <p:spPr>
          <a:xfrm>
            <a:off x="2607395" y="4487124"/>
            <a:ext cx="39292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8435AE-2D53-4944-AA5C-71A372E3AFB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225" y="1314680"/>
            <a:ext cx="8255549" cy="3007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omb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C048A5-5724-4C97-A442-68A54CE16B0E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3.3.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hoạt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động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5FB99A-CB16-4D35-8453-000C26AC6C4E}"/>
              </a:ext>
            </a:extLst>
          </p:cNvPr>
          <p:cNvSpPr txBox="1"/>
          <p:nvPr/>
        </p:nvSpPr>
        <p:spPr>
          <a:xfrm>
            <a:off x="2775960" y="4531935"/>
            <a:ext cx="35920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6E3C62-DCC5-45AA-AD6A-50D88003755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8266" y="1337998"/>
            <a:ext cx="6507468" cy="30307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4374712"/>
      </p:ext>
    </p:extLst>
  </p:cSld>
  <p:clrMapOvr>
    <a:masterClrMapping/>
  </p:clrMapOvr>
  <p:transition spd="slow">
    <p:comb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C048A5-5724-4C97-A442-68A54CE16B0E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3.3.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hoạt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động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5FB99A-CB16-4D35-8453-000C26AC6C4E}"/>
              </a:ext>
            </a:extLst>
          </p:cNvPr>
          <p:cNvSpPr txBox="1"/>
          <p:nvPr/>
        </p:nvSpPr>
        <p:spPr>
          <a:xfrm>
            <a:off x="2775960" y="4531935"/>
            <a:ext cx="35920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C1B99D-24E7-4ACB-AE6B-F383C5BF4F9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619" y="1270296"/>
            <a:ext cx="7138122" cy="2602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80059969"/>
      </p:ext>
    </p:extLst>
  </p:cSld>
  <p:clrMapOvr>
    <a:masterClrMapping/>
  </p:clrMapOvr>
  <p:transition spd="slow">
    <p:comb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C048A5-5724-4C97-A442-68A54CE16B0E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3.3.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hoạt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động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5FB99A-CB16-4D35-8453-000C26AC6C4E}"/>
              </a:ext>
            </a:extLst>
          </p:cNvPr>
          <p:cNvSpPr txBox="1"/>
          <p:nvPr/>
        </p:nvSpPr>
        <p:spPr>
          <a:xfrm>
            <a:off x="2775959" y="4338066"/>
            <a:ext cx="35920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lũy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đổi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thưởng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D779F6-8714-4131-8774-E2F2F930FF8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77" y="1323110"/>
            <a:ext cx="7757045" cy="28727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05176732"/>
      </p:ext>
    </p:extLst>
  </p:cSld>
  <p:clrMapOvr>
    <a:masterClrMapping/>
  </p:clrMapOvr>
  <p:transition spd="slow">
    <p:comb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209AF53B-641D-4763-822D-86E9A8EE220D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3.4.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tuần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tự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8D8579-F65F-411D-9B2B-C14E5BE8675A}"/>
              </a:ext>
            </a:extLst>
          </p:cNvPr>
          <p:cNvSpPr txBox="1"/>
          <p:nvPr/>
        </p:nvSpPr>
        <p:spPr>
          <a:xfrm>
            <a:off x="3937836" y="4728977"/>
            <a:ext cx="20718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DD2279-D887-4660-BCDA-6E18048B1210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83"/>
          <a:stretch/>
        </p:blipFill>
        <p:spPr bwMode="auto">
          <a:xfrm>
            <a:off x="1192357" y="1020940"/>
            <a:ext cx="6759286" cy="35360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p:transition spd="slow">
    <p:comb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209AF53B-641D-4763-822D-86E9A8EE220D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3.4.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tuần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tự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22BA5B-4EA8-4BD6-B666-C2A56CF3687D}"/>
              </a:ext>
            </a:extLst>
          </p:cNvPr>
          <p:cNvSpPr txBox="1"/>
          <p:nvPr/>
        </p:nvSpPr>
        <p:spPr>
          <a:xfrm>
            <a:off x="3271086" y="4682751"/>
            <a:ext cx="26018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723921-7B05-4C60-974D-C99D53D7A29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943" y="882553"/>
            <a:ext cx="6276109" cy="37172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4227309"/>
      </p:ext>
    </p:extLst>
  </p:cSld>
  <p:clrMapOvr>
    <a:masterClrMapping/>
  </p:clrMapOvr>
  <p:transition spd="slow">
    <p:comb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209AF53B-641D-4763-822D-86E9A8EE220D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3.4.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tuần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tự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22BA5B-4EA8-4BD6-B666-C2A56CF3687D}"/>
              </a:ext>
            </a:extLst>
          </p:cNvPr>
          <p:cNvSpPr txBox="1"/>
          <p:nvPr/>
        </p:nvSpPr>
        <p:spPr>
          <a:xfrm>
            <a:off x="3271086" y="4682751"/>
            <a:ext cx="26018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F4A788-C617-4A39-B05E-9D8758E0F5B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232" y="947722"/>
            <a:ext cx="6281536" cy="35757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3916279"/>
      </p:ext>
    </p:extLst>
  </p:cSld>
  <p:clrMapOvr>
    <a:masterClrMapping/>
  </p:clrMapOvr>
  <p:transition spd="slow">
    <p:comb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209AF53B-641D-4763-822D-86E9A8EE220D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3.4.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tuần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tự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22BA5B-4EA8-4BD6-B666-C2A56CF3687D}"/>
              </a:ext>
            </a:extLst>
          </p:cNvPr>
          <p:cNvSpPr txBox="1"/>
          <p:nvPr/>
        </p:nvSpPr>
        <p:spPr>
          <a:xfrm>
            <a:off x="3271086" y="4682751"/>
            <a:ext cx="26018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tìm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kiếm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70B871-EF4B-4FFA-963D-358DA748528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414" y="1074130"/>
            <a:ext cx="6697172" cy="34909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4118574"/>
      </p:ext>
    </p:extLst>
  </p:cSld>
  <p:clrMapOvr>
    <a:masterClrMapping/>
  </p:clrMapOvr>
  <p:transition spd="slow">
    <p:comb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209AF53B-641D-4763-822D-86E9A8EE220D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3.4.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tuần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tự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22BA5B-4EA8-4BD6-B666-C2A56CF3687D}"/>
              </a:ext>
            </a:extLst>
          </p:cNvPr>
          <p:cNvSpPr txBox="1"/>
          <p:nvPr/>
        </p:nvSpPr>
        <p:spPr>
          <a:xfrm>
            <a:off x="3000213" y="4682751"/>
            <a:ext cx="314356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đổi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thưởng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C24736-436A-45B7-A21A-30F21437250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490" y="876802"/>
            <a:ext cx="6213016" cy="38059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38394430"/>
      </p:ext>
    </p:extLst>
  </p:cSld>
  <p:clrMapOvr>
    <a:masterClrMapping/>
  </p:clrMapOvr>
  <p:transition spd="slow">
    <p:comb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74"/>
          <p:cNvGrpSpPr/>
          <p:nvPr/>
        </p:nvGrpSpPr>
        <p:grpSpPr>
          <a:xfrm rot="224468">
            <a:off x="4516813" y="1106970"/>
            <a:ext cx="3750160" cy="2923690"/>
            <a:chOff x="2144600" y="1557475"/>
            <a:chExt cx="3330800" cy="2596750"/>
          </a:xfrm>
        </p:grpSpPr>
        <p:sp>
          <p:nvSpPr>
            <p:cNvPr id="755" name="Google Shape;755;p74"/>
            <p:cNvSpPr/>
            <p:nvPr/>
          </p:nvSpPr>
          <p:spPr>
            <a:xfrm>
              <a:off x="2144600" y="1557475"/>
              <a:ext cx="3330800" cy="2596750"/>
            </a:xfrm>
            <a:custGeom>
              <a:avLst/>
              <a:gdLst/>
              <a:ahLst/>
              <a:cxnLst/>
              <a:rect l="l" t="t" r="r" b="b"/>
              <a:pathLst>
                <a:path w="133232" h="103870" extrusionOk="0">
                  <a:moveTo>
                    <a:pt x="129564" y="869"/>
                  </a:moveTo>
                  <a:cubicBezTo>
                    <a:pt x="130314" y="869"/>
                    <a:pt x="131017" y="1155"/>
                    <a:pt x="131541" y="1691"/>
                  </a:cubicBezTo>
                  <a:cubicBezTo>
                    <a:pt x="132065" y="2215"/>
                    <a:pt x="132362" y="2917"/>
                    <a:pt x="132362" y="3655"/>
                  </a:cubicBezTo>
                  <a:lnTo>
                    <a:pt x="132362" y="6239"/>
                  </a:lnTo>
                  <a:lnTo>
                    <a:pt x="870" y="6239"/>
                  </a:lnTo>
                  <a:lnTo>
                    <a:pt x="870" y="3655"/>
                  </a:lnTo>
                  <a:cubicBezTo>
                    <a:pt x="870" y="2917"/>
                    <a:pt x="1167" y="2215"/>
                    <a:pt x="1691" y="1691"/>
                  </a:cubicBezTo>
                  <a:cubicBezTo>
                    <a:pt x="2215" y="1155"/>
                    <a:pt x="2918" y="869"/>
                    <a:pt x="3668" y="869"/>
                  </a:cubicBezTo>
                  <a:close/>
                  <a:moveTo>
                    <a:pt x="132362" y="7108"/>
                  </a:moveTo>
                  <a:lnTo>
                    <a:pt x="132362" y="76771"/>
                  </a:lnTo>
                  <a:lnTo>
                    <a:pt x="870" y="76771"/>
                  </a:lnTo>
                  <a:lnTo>
                    <a:pt x="870" y="7108"/>
                  </a:lnTo>
                  <a:close/>
                  <a:moveTo>
                    <a:pt x="132362" y="77641"/>
                  </a:moveTo>
                  <a:lnTo>
                    <a:pt x="132362" y="82939"/>
                  </a:lnTo>
                  <a:cubicBezTo>
                    <a:pt x="132362" y="83677"/>
                    <a:pt x="132065" y="84379"/>
                    <a:pt x="131541" y="84903"/>
                  </a:cubicBezTo>
                  <a:cubicBezTo>
                    <a:pt x="131017" y="85439"/>
                    <a:pt x="130314" y="85725"/>
                    <a:pt x="129564" y="85725"/>
                  </a:cubicBezTo>
                  <a:lnTo>
                    <a:pt x="3668" y="85725"/>
                  </a:lnTo>
                  <a:cubicBezTo>
                    <a:pt x="2918" y="85725"/>
                    <a:pt x="2215" y="85439"/>
                    <a:pt x="1691" y="84903"/>
                  </a:cubicBezTo>
                  <a:cubicBezTo>
                    <a:pt x="1167" y="84379"/>
                    <a:pt x="870" y="83677"/>
                    <a:pt x="870" y="82939"/>
                  </a:cubicBezTo>
                  <a:lnTo>
                    <a:pt x="870" y="77641"/>
                  </a:lnTo>
                  <a:close/>
                  <a:moveTo>
                    <a:pt x="78987" y="86594"/>
                  </a:moveTo>
                  <a:lnTo>
                    <a:pt x="78987" y="86665"/>
                  </a:lnTo>
                  <a:cubicBezTo>
                    <a:pt x="79058" y="94214"/>
                    <a:pt x="80951" y="97560"/>
                    <a:pt x="82082" y="98881"/>
                  </a:cubicBezTo>
                  <a:lnTo>
                    <a:pt x="82177" y="99000"/>
                  </a:lnTo>
                  <a:lnTo>
                    <a:pt x="51043" y="99000"/>
                  </a:lnTo>
                  <a:lnTo>
                    <a:pt x="51150" y="98881"/>
                  </a:lnTo>
                  <a:cubicBezTo>
                    <a:pt x="52281" y="97560"/>
                    <a:pt x="54174" y="94214"/>
                    <a:pt x="54257" y="86665"/>
                  </a:cubicBezTo>
                  <a:lnTo>
                    <a:pt x="54257" y="86594"/>
                  </a:lnTo>
                  <a:close/>
                  <a:moveTo>
                    <a:pt x="89833" y="99869"/>
                  </a:moveTo>
                  <a:cubicBezTo>
                    <a:pt x="90417" y="99869"/>
                    <a:pt x="91071" y="100108"/>
                    <a:pt x="91595" y="100501"/>
                  </a:cubicBezTo>
                  <a:cubicBezTo>
                    <a:pt x="92155" y="100917"/>
                    <a:pt x="92464" y="101453"/>
                    <a:pt x="92464" y="101965"/>
                  </a:cubicBezTo>
                  <a:lnTo>
                    <a:pt x="92464" y="103001"/>
                  </a:lnTo>
                  <a:lnTo>
                    <a:pt x="40768" y="103001"/>
                  </a:lnTo>
                  <a:lnTo>
                    <a:pt x="40768" y="101965"/>
                  </a:lnTo>
                  <a:cubicBezTo>
                    <a:pt x="40768" y="101453"/>
                    <a:pt x="41089" y="100917"/>
                    <a:pt x="41637" y="100501"/>
                  </a:cubicBezTo>
                  <a:cubicBezTo>
                    <a:pt x="42161" y="100108"/>
                    <a:pt x="42815" y="99869"/>
                    <a:pt x="43399" y="99869"/>
                  </a:cubicBezTo>
                  <a:close/>
                  <a:moveTo>
                    <a:pt x="3668" y="0"/>
                  </a:moveTo>
                  <a:cubicBezTo>
                    <a:pt x="1644" y="0"/>
                    <a:pt x="1" y="1643"/>
                    <a:pt x="1" y="3655"/>
                  </a:cubicBezTo>
                  <a:lnTo>
                    <a:pt x="1" y="82939"/>
                  </a:lnTo>
                  <a:cubicBezTo>
                    <a:pt x="1" y="84951"/>
                    <a:pt x="1644" y="86594"/>
                    <a:pt x="3668" y="86594"/>
                  </a:cubicBezTo>
                  <a:lnTo>
                    <a:pt x="53388" y="86594"/>
                  </a:lnTo>
                  <a:lnTo>
                    <a:pt x="53388" y="86665"/>
                  </a:lnTo>
                  <a:cubicBezTo>
                    <a:pt x="53329" y="91940"/>
                    <a:pt x="52352" y="95000"/>
                    <a:pt x="51555" y="96643"/>
                  </a:cubicBezTo>
                  <a:cubicBezTo>
                    <a:pt x="51066" y="97607"/>
                    <a:pt x="50590" y="98203"/>
                    <a:pt x="50281" y="98536"/>
                  </a:cubicBezTo>
                  <a:cubicBezTo>
                    <a:pt x="50138" y="98691"/>
                    <a:pt x="49995" y="98822"/>
                    <a:pt x="49852" y="98929"/>
                  </a:cubicBezTo>
                  <a:cubicBezTo>
                    <a:pt x="49828" y="98953"/>
                    <a:pt x="49804" y="98965"/>
                    <a:pt x="49781" y="98988"/>
                  </a:cubicBezTo>
                  <a:lnTo>
                    <a:pt x="49757" y="99000"/>
                  </a:lnTo>
                  <a:lnTo>
                    <a:pt x="43411" y="99000"/>
                  </a:lnTo>
                  <a:cubicBezTo>
                    <a:pt x="42601" y="99000"/>
                    <a:pt x="41720" y="99322"/>
                    <a:pt x="41041" y="99858"/>
                  </a:cubicBezTo>
                  <a:cubicBezTo>
                    <a:pt x="40303" y="100441"/>
                    <a:pt x="39898" y="101191"/>
                    <a:pt x="39898" y="101965"/>
                  </a:cubicBezTo>
                  <a:lnTo>
                    <a:pt x="39898" y="103441"/>
                  </a:lnTo>
                  <a:cubicBezTo>
                    <a:pt x="39898" y="103679"/>
                    <a:pt x="40089" y="103870"/>
                    <a:pt x="40339" y="103870"/>
                  </a:cubicBezTo>
                  <a:lnTo>
                    <a:pt x="92905" y="103870"/>
                  </a:lnTo>
                  <a:cubicBezTo>
                    <a:pt x="93143" y="103870"/>
                    <a:pt x="93334" y="103679"/>
                    <a:pt x="93334" y="103441"/>
                  </a:cubicBezTo>
                  <a:lnTo>
                    <a:pt x="93334" y="101977"/>
                  </a:lnTo>
                  <a:cubicBezTo>
                    <a:pt x="93334" y="101191"/>
                    <a:pt x="92929" y="100441"/>
                    <a:pt x="92191" y="99858"/>
                  </a:cubicBezTo>
                  <a:cubicBezTo>
                    <a:pt x="91512" y="99322"/>
                    <a:pt x="90631" y="99000"/>
                    <a:pt x="89833" y="99000"/>
                  </a:cubicBezTo>
                  <a:lnTo>
                    <a:pt x="83475" y="99000"/>
                  </a:lnTo>
                  <a:lnTo>
                    <a:pt x="83451" y="98988"/>
                  </a:lnTo>
                  <a:cubicBezTo>
                    <a:pt x="83166" y="98786"/>
                    <a:pt x="82416" y="98167"/>
                    <a:pt x="81666" y="96631"/>
                  </a:cubicBezTo>
                  <a:cubicBezTo>
                    <a:pt x="80511" y="94262"/>
                    <a:pt x="79891" y="90916"/>
                    <a:pt x="79856" y="86665"/>
                  </a:cubicBezTo>
                  <a:lnTo>
                    <a:pt x="79844" y="86594"/>
                  </a:lnTo>
                  <a:lnTo>
                    <a:pt x="129564" y="86594"/>
                  </a:lnTo>
                  <a:cubicBezTo>
                    <a:pt x="131588" y="86594"/>
                    <a:pt x="133231" y="84951"/>
                    <a:pt x="133231" y="82939"/>
                  </a:cubicBezTo>
                  <a:lnTo>
                    <a:pt x="133231" y="3655"/>
                  </a:lnTo>
                  <a:cubicBezTo>
                    <a:pt x="133231" y="1643"/>
                    <a:pt x="131588" y="0"/>
                    <a:pt x="129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C0C0C"/>
                </a:solidFill>
              </a:endParaRPr>
            </a:p>
          </p:txBody>
        </p:sp>
        <p:sp>
          <p:nvSpPr>
            <p:cNvPr id="756" name="Google Shape;756;p74"/>
            <p:cNvSpPr/>
            <p:nvPr/>
          </p:nvSpPr>
          <p:spPr>
            <a:xfrm>
              <a:off x="3678425" y="3558900"/>
              <a:ext cx="263150" cy="79800"/>
            </a:xfrm>
            <a:custGeom>
              <a:avLst/>
              <a:gdLst/>
              <a:ahLst/>
              <a:cxnLst/>
              <a:rect l="l" t="t" r="r" b="b"/>
              <a:pathLst>
                <a:path w="10526" h="3192" extrusionOk="0">
                  <a:moveTo>
                    <a:pt x="8930" y="941"/>
                  </a:moveTo>
                  <a:cubicBezTo>
                    <a:pt x="9121" y="941"/>
                    <a:pt x="9275" y="1013"/>
                    <a:pt x="9394" y="1132"/>
                  </a:cubicBezTo>
                  <a:cubicBezTo>
                    <a:pt x="9514" y="1251"/>
                    <a:pt x="9585" y="1417"/>
                    <a:pt x="9585" y="1596"/>
                  </a:cubicBezTo>
                  <a:cubicBezTo>
                    <a:pt x="9585" y="1775"/>
                    <a:pt x="9514" y="1929"/>
                    <a:pt x="9394" y="2048"/>
                  </a:cubicBezTo>
                  <a:cubicBezTo>
                    <a:pt x="9275" y="2167"/>
                    <a:pt x="9121" y="2239"/>
                    <a:pt x="8930" y="2239"/>
                  </a:cubicBezTo>
                  <a:lnTo>
                    <a:pt x="1596" y="2239"/>
                  </a:lnTo>
                  <a:cubicBezTo>
                    <a:pt x="1405" y="2239"/>
                    <a:pt x="1251" y="2167"/>
                    <a:pt x="1132" y="2048"/>
                  </a:cubicBezTo>
                  <a:cubicBezTo>
                    <a:pt x="1012" y="1929"/>
                    <a:pt x="941" y="1775"/>
                    <a:pt x="941" y="1596"/>
                  </a:cubicBezTo>
                  <a:cubicBezTo>
                    <a:pt x="941" y="1417"/>
                    <a:pt x="1012" y="1251"/>
                    <a:pt x="1132" y="1132"/>
                  </a:cubicBezTo>
                  <a:cubicBezTo>
                    <a:pt x="1251" y="1013"/>
                    <a:pt x="1405" y="941"/>
                    <a:pt x="1596" y="941"/>
                  </a:cubicBezTo>
                  <a:close/>
                  <a:moveTo>
                    <a:pt x="1596" y="1"/>
                  </a:moveTo>
                  <a:cubicBezTo>
                    <a:pt x="715" y="1"/>
                    <a:pt x="0" y="715"/>
                    <a:pt x="0" y="1596"/>
                  </a:cubicBezTo>
                  <a:cubicBezTo>
                    <a:pt x="0" y="2477"/>
                    <a:pt x="715" y="3191"/>
                    <a:pt x="1596" y="3191"/>
                  </a:cubicBezTo>
                  <a:lnTo>
                    <a:pt x="8942" y="3191"/>
                  </a:lnTo>
                  <a:cubicBezTo>
                    <a:pt x="9811" y="3191"/>
                    <a:pt x="10526" y="2465"/>
                    <a:pt x="10526" y="1596"/>
                  </a:cubicBezTo>
                  <a:cubicBezTo>
                    <a:pt x="10526" y="715"/>
                    <a:pt x="9811" y="1"/>
                    <a:pt x="89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C0C0C"/>
                </a:solidFill>
              </a:endParaRPr>
            </a:p>
          </p:txBody>
        </p:sp>
      </p:grpSp>
      <p:sp>
        <p:nvSpPr>
          <p:cNvPr id="758" name="Google Shape;758;p74"/>
          <p:cNvSpPr/>
          <p:nvPr/>
        </p:nvSpPr>
        <p:spPr>
          <a:xfrm flipH="1">
            <a:off x="6096978" y="2926263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74"/>
          <p:cNvSpPr/>
          <p:nvPr/>
        </p:nvSpPr>
        <p:spPr>
          <a:xfrm rot="8921821" flipH="1">
            <a:off x="2549101" y="3961919"/>
            <a:ext cx="8201049" cy="3015736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933E30-B467-41A4-8405-F485C7710087}"/>
              </a:ext>
            </a:extLst>
          </p:cNvPr>
          <p:cNvSpPr txBox="1"/>
          <p:nvPr/>
        </p:nvSpPr>
        <p:spPr>
          <a:xfrm>
            <a:off x="989052" y="1968650"/>
            <a:ext cx="239422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IV. CÀI ĐẶT THỰC NGHIỆM VÀ DEMO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DD5C55-58D0-4E10-AE33-80FA70E4897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222246">
            <a:off x="4579342" y="1322061"/>
            <a:ext cx="3674380" cy="1942807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C9578B-518B-4FFE-B227-2FF80274225A}"/>
              </a:ext>
            </a:extLst>
          </p:cNvPr>
          <p:cNvSpPr txBox="1"/>
          <p:nvPr/>
        </p:nvSpPr>
        <p:spPr>
          <a:xfrm>
            <a:off x="664382" y="442287"/>
            <a:ext cx="4093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I. LÝ DO CHỌN ĐỀ TÀI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6BF9293-AA38-4D04-A828-3B3BC6C5380A}"/>
              </a:ext>
            </a:extLst>
          </p:cNvPr>
          <p:cNvCxnSpPr/>
          <p:nvPr/>
        </p:nvCxnSpPr>
        <p:spPr>
          <a:xfrm>
            <a:off x="7329709" y="4046329"/>
            <a:ext cx="0" cy="350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3D9F8C3-0209-4ECB-8D25-5846938E6D1D}"/>
              </a:ext>
            </a:extLst>
          </p:cNvPr>
          <p:cNvSpPr txBox="1"/>
          <p:nvPr/>
        </p:nvSpPr>
        <p:spPr>
          <a:xfrm>
            <a:off x="879604" y="1137107"/>
            <a:ext cx="7384792" cy="33239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Xây dựng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một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cộng đồng chia sẻ kinh nghiệm du lịch một cách tiện lợi và đáng tin cậy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Tăng động lực người dùng thông qua cơ chế trò chơi hoá (gamification)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Gắn kết cộng đồng du lịch bằng các tương tác thực tế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trực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quan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Giải quyết tình trạng thiếu nền tảng chia sẻ chất lượng trong lĩnh vực du lịch hiện nay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Kết hợp bản đồ định tuyến (OSM + OSRM) giúp người dùng dễ dàng tra cứu và lên kế hoạch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Tạo ra một không gian sinh động, tích cực dành cho những người đam mê khám phá</a:t>
            </a:r>
          </a:p>
        </p:txBody>
      </p:sp>
    </p:spTree>
    <p:extLst>
      <p:ext uri="{BB962C8B-B14F-4D97-AF65-F5344CB8AC3E}">
        <p14:creationId xmlns:p14="http://schemas.microsoft.com/office/powerpoint/2010/main" val="3845154940"/>
      </p:ext>
    </p:extLst>
  </p:cSld>
  <p:clrMapOvr>
    <a:masterClrMapping/>
  </p:clrMapOvr>
  <p:transition spd="slow">
    <p:comb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C9578B-518B-4FFE-B227-2FF80274225A}"/>
              </a:ext>
            </a:extLst>
          </p:cNvPr>
          <p:cNvSpPr txBox="1"/>
          <p:nvPr/>
        </p:nvSpPr>
        <p:spPr>
          <a:xfrm>
            <a:off x="664382" y="442287"/>
            <a:ext cx="459341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IV. CÀI ĐẶT THỰC NGHIỆM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6BF9293-AA38-4D04-A828-3B3BC6C5380A}"/>
              </a:ext>
            </a:extLst>
          </p:cNvPr>
          <p:cNvCxnSpPr/>
          <p:nvPr/>
        </p:nvCxnSpPr>
        <p:spPr>
          <a:xfrm>
            <a:off x="7329709" y="4046329"/>
            <a:ext cx="0" cy="350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7AE1EEDC-12D9-4E89-AFD7-4D3367C418A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55080" y="899486"/>
            <a:ext cx="3477485" cy="17501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83AB09-F0D8-462E-817C-A4F4C5F4334B}"/>
              </a:ext>
            </a:extLst>
          </p:cNvPr>
          <p:cNvPicPr/>
          <p:nvPr/>
        </p:nvPicPr>
        <p:blipFill rotWithShape="1">
          <a:blip r:embed="rId4"/>
          <a:srcRect l="546" t="3369" r="-1"/>
          <a:stretch/>
        </p:blipFill>
        <p:spPr bwMode="auto">
          <a:xfrm>
            <a:off x="755080" y="2649624"/>
            <a:ext cx="3477482" cy="216579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B7E4BE-2EED-4F64-BB25-A829CB9052E2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154"/>
          <a:stretch/>
        </p:blipFill>
        <p:spPr bwMode="auto">
          <a:xfrm>
            <a:off x="5022266" y="381000"/>
            <a:ext cx="3366654" cy="2190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E324EB-FCAA-4C59-BB8B-75D1038376CA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154"/>
          <a:stretch/>
        </p:blipFill>
        <p:spPr bwMode="auto">
          <a:xfrm>
            <a:off x="5022265" y="2649624"/>
            <a:ext cx="3366655" cy="216579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84175284"/>
      </p:ext>
    </p:extLst>
  </p:cSld>
  <p:clrMapOvr>
    <a:masterClrMapping/>
  </p:clrMapOvr>
  <p:transition spd="slow">
    <p:comb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C9578B-518B-4FFE-B227-2FF80274225A}"/>
              </a:ext>
            </a:extLst>
          </p:cNvPr>
          <p:cNvSpPr txBox="1"/>
          <p:nvPr/>
        </p:nvSpPr>
        <p:spPr>
          <a:xfrm>
            <a:off x="664382" y="442287"/>
            <a:ext cx="459341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IV. CÀI ĐẶT THỰC NGHIỆM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6BF9293-AA38-4D04-A828-3B3BC6C5380A}"/>
              </a:ext>
            </a:extLst>
          </p:cNvPr>
          <p:cNvCxnSpPr/>
          <p:nvPr/>
        </p:nvCxnSpPr>
        <p:spPr>
          <a:xfrm>
            <a:off x="7329709" y="4046329"/>
            <a:ext cx="0" cy="350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207E1A4-D5F3-4651-94B4-8F2A3EFF0F9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18059"/>
            <a:ext cx="4052446" cy="3652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851FEE0-1396-4A25-84CF-05575C39EFF5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006"/>
          <a:stretch/>
        </p:blipFill>
        <p:spPr bwMode="auto">
          <a:xfrm>
            <a:off x="4786757" y="442286"/>
            <a:ext cx="4052444" cy="437303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49154724"/>
      </p:ext>
    </p:extLst>
  </p:cSld>
  <p:clrMapOvr>
    <a:masterClrMapping/>
  </p:clrMapOvr>
  <p:transition spd="slow">
    <p:comb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C9578B-518B-4FFE-B227-2FF80274225A}"/>
              </a:ext>
            </a:extLst>
          </p:cNvPr>
          <p:cNvSpPr txBox="1"/>
          <p:nvPr/>
        </p:nvSpPr>
        <p:spPr>
          <a:xfrm>
            <a:off x="664382" y="442287"/>
            <a:ext cx="459341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IV. CÀI ĐẶT THỰC NGHIỆM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6BF9293-AA38-4D04-A828-3B3BC6C5380A}"/>
              </a:ext>
            </a:extLst>
          </p:cNvPr>
          <p:cNvCxnSpPr/>
          <p:nvPr/>
        </p:nvCxnSpPr>
        <p:spPr>
          <a:xfrm>
            <a:off x="7329709" y="4046329"/>
            <a:ext cx="0" cy="350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4F7BD3B-300E-4ADB-80A0-6C376E819BFD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71"/>
          <a:stretch/>
        </p:blipFill>
        <p:spPr bwMode="auto">
          <a:xfrm>
            <a:off x="561109" y="903952"/>
            <a:ext cx="3706088" cy="159696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F1B5F58-933D-4B47-A4F1-0E21B3DA712B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0896"/>
          <a:stretch/>
        </p:blipFill>
        <p:spPr bwMode="auto">
          <a:xfrm>
            <a:off x="561109" y="2538330"/>
            <a:ext cx="3706088" cy="239620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13D5952-2B02-482A-9860-F00EA717AB0B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74"/>
          <a:stretch/>
        </p:blipFill>
        <p:spPr bwMode="auto">
          <a:xfrm>
            <a:off x="4939147" y="2687782"/>
            <a:ext cx="3643744" cy="2245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B780F3-84F6-4C74-9572-51A6DBA4D2B2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9147" y="442287"/>
            <a:ext cx="3643744" cy="21902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54660125"/>
      </p:ext>
    </p:extLst>
  </p:cSld>
  <p:clrMapOvr>
    <a:masterClrMapping/>
  </p:clrMapOvr>
  <p:transition spd="slow">
    <p:comb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C9578B-518B-4FFE-B227-2FF80274225A}"/>
              </a:ext>
            </a:extLst>
          </p:cNvPr>
          <p:cNvSpPr txBox="1"/>
          <p:nvPr/>
        </p:nvSpPr>
        <p:spPr>
          <a:xfrm>
            <a:off x="664382" y="442287"/>
            <a:ext cx="459341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IV. CÀI ĐẶT THỰC NGHIỆM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6BF9293-AA38-4D04-A828-3B3BC6C5380A}"/>
              </a:ext>
            </a:extLst>
          </p:cNvPr>
          <p:cNvCxnSpPr/>
          <p:nvPr/>
        </p:nvCxnSpPr>
        <p:spPr>
          <a:xfrm>
            <a:off x="7329709" y="4046329"/>
            <a:ext cx="0" cy="350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D56F978-336F-43B8-8D3E-BA34BC877477}"/>
              </a:ext>
            </a:extLst>
          </p:cNvPr>
          <p:cNvPicPr/>
          <p:nvPr/>
        </p:nvPicPr>
        <p:blipFill rotWithShape="1">
          <a:blip r:embed="rId3"/>
          <a:srcRect t="5044"/>
          <a:stretch/>
        </p:blipFill>
        <p:spPr bwMode="auto">
          <a:xfrm>
            <a:off x="304798" y="984818"/>
            <a:ext cx="4384959" cy="204003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4DD5513-FA3E-45FA-B018-2C923468A73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04798" y="3105716"/>
            <a:ext cx="4384959" cy="17572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A8DE512-27AD-4AFC-896B-4DA9847D8BFB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828308" y="442287"/>
            <a:ext cx="4010891" cy="21790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AE0247E-1351-4F10-A9D8-155444139CD7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4828308" y="2683943"/>
            <a:ext cx="4010892" cy="217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455906"/>
      </p:ext>
    </p:extLst>
  </p:cSld>
  <p:clrMapOvr>
    <a:masterClrMapping/>
  </p:clrMapOvr>
  <p:transition spd="slow">
    <p:comb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64"/>
          <p:cNvSpPr/>
          <p:nvPr/>
        </p:nvSpPr>
        <p:spPr>
          <a:xfrm rot="10285629" flipH="1">
            <a:off x="-6011938" y="-4319098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64"/>
          <p:cNvSpPr/>
          <p:nvPr/>
        </p:nvSpPr>
        <p:spPr>
          <a:xfrm rot="-4102346">
            <a:off x="1166602" y="3932873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64"/>
          <p:cNvSpPr/>
          <p:nvPr/>
        </p:nvSpPr>
        <p:spPr>
          <a:xfrm flipH="1">
            <a:off x="580630" y="-39415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64"/>
          <p:cNvSpPr/>
          <p:nvPr/>
        </p:nvSpPr>
        <p:spPr>
          <a:xfrm rot="649760">
            <a:off x="-984002" y="419036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64"/>
          <p:cNvSpPr/>
          <p:nvPr/>
        </p:nvSpPr>
        <p:spPr>
          <a:xfrm rot="-6621704" flipH="1">
            <a:off x="-3919845" y="1710891"/>
            <a:ext cx="7826147" cy="287787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EFDE12-04D5-446D-8E71-3462ACD139B5}"/>
              </a:ext>
            </a:extLst>
          </p:cNvPr>
          <p:cNvSpPr txBox="1"/>
          <p:nvPr/>
        </p:nvSpPr>
        <p:spPr>
          <a:xfrm>
            <a:off x="680033" y="387583"/>
            <a:ext cx="4461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Kết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quả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đạt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được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04A116-319C-423F-9B64-8280185D45D3}"/>
              </a:ext>
            </a:extLst>
          </p:cNvPr>
          <p:cNvSpPr txBox="1"/>
          <p:nvPr/>
        </p:nvSpPr>
        <p:spPr>
          <a:xfrm>
            <a:off x="1182069" y="821373"/>
            <a:ext cx="6878335" cy="410881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Xây dựng thành công hệ thống website hoạt động ổn định, cho phép người dùng: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 ký/đăng nhập</a:t>
            </a:r>
            <a:r>
              <a:rPr lang="en-US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3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3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3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13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</a:t>
            </a:r>
            <a:r>
              <a:rPr lang="en-US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3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nhân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 bài viết chia sẻ kèm hình ảnh &amp; thông tin địa điểm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 hợp bản đồ tương tác (OpenStreetMap + OSRM):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Hiển thị địa điểm và tiện ích lân cận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Tính khoảng cách thực tế giữa các vị trí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Triển khai hệ thống gamification cơ bản: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Nhiệm vụ, điểm thưởng, huy hiệu, bảng xếp hạng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Tăng động lực và mức độ gắn kết người dùng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Xây dựng hệ thống quản trị dành cho admin: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 lý người dùng, bài viết, địa điểm, tiện ích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Thiết lập và giám sát nhiệm vụ, phần thưởng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19665"/>
      </p:ext>
    </p:extLst>
  </p:cSld>
  <p:clrMapOvr>
    <a:masterClrMapping/>
  </p:clrMapOvr>
  <p:transition spd="slow">
    <p:comb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64"/>
          <p:cNvSpPr/>
          <p:nvPr/>
        </p:nvSpPr>
        <p:spPr>
          <a:xfrm rot="10285629" flipH="1">
            <a:off x="-6011938" y="-4319098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64"/>
          <p:cNvSpPr/>
          <p:nvPr/>
        </p:nvSpPr>
        <p:spPr>
          <a:xfrm rot="-4102346">
            <a:off x="1166602" y="3932873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64"/>
          <p:cNvSpPr/>
          <p:nvPr/>
        </p:nvSpPr>
        <p:spPr>
          <a:xfrm flipH="1">
            <a:off x="580630" y="-39415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64"/>
          <p:cNvSpPr/>
          <p:nvPr/>
        </p:nvSpPr>
        <p:spPr>
          <a:xfrm rot="649760">
            <a:off x="-984002" y="419036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64"/>
          <p:cNvSpPr/>
          <p:nvPr/>
        </p:nvSpPr>
        <p:spPr>
          <a:xfrm rot="-6621704" flipH="1">
            <a:off x="-3919845" y="1710891"/>
            <a:ext cx="7826147" cy="287787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EFDE12-04D5-446D-8E71-3462ACD139B5}"/>
              </a:ext>
            </a:extLst>
          </p:cNvPr>
          <p:cNvSpPr txBox="1"/>
          <p:nvPr/>
        </p:nvSpPr>
        <p:spPr>
          <a:xfrm>
            <a:off x="680033" y="387583"/>
            <a:ext cx="4461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Hướng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phát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triển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04A116-319C-423F-9B64-8280185D45D3}"/>
              </a:ext>
            </a:extLst>
          </p:cNvPr>
          <p:cNvSpPr txBox="1"/>
          <p:nvPr/>
        </p:nvSpPr>
        <p:spPr>
          <a:xfrm>
            <a:off x="886745" y="889701"/>
            <a:ext cx="7370510" cy="332398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Phát triển ứng dụng mobile (Android/iOS) để mở rộng </a:t>
            </a:r>
            <a:r>
              <a:rPr lang="en-US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thêm</a:t>
            </a: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người dùng và t</a:t>
            </a:r>
            <a:r>
              <a:rPr lang="en-US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ă</a:t>
            </a: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</a:t>
            </a:r>
            <a:r>
              <a:rPr lang="en-US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khả năng truy cập mọi lúc, mọi nơi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 hợp hệ thống gợi ý thông minh dựa trên lịch sử tương tác, vị trí và hành vi người dùng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Kết nối với mạng xã hội (Facebook, Zalo...) để hỗ trợ đăng nhập nhanh, chia sẻ bài viết và tăng mức độ lan truyền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Cho phép đặt dịch vụ trực tiếp trên nền tảng như lưu trú, nhà hàng, tour... hướng tới </a:t>
            </a:r>
            <a:r>
              <a:rPr lang="en-US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Tối ưu hệ thống gamification: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Đa dạng hóa nhiệm vụ (theo ngày, theo mùa, theo sự kiện)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Phần thưởng giới hạn theo cấp độ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Tổ chức sự kiện theo thời điểm (lễ hội, mùa du lịch, </a:t>
            </a:r>
            <a:r>
              <a:rPr lang="en-US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…)</a:t>
            </a:r>
          </a:p>
        </p:txBody>
      </p:sp>
    </p:spTree>
    <p:extLst>
      <p:ext uri="{BB962C8B-B14F-4D97-AF65-F5344CB8AC3E}">
        <p14:creationId xmlns:p14="http://schemas.microsoft.com/office/powerpoint/2010/main" val="2566931799"/>
      </p:ext>
    </p:extLst>
  </p:cSld>
  <p:clrMapOvr>
    <a:masterClrMapping/>
  </p:clrMapOvr>
  <p:transition spd="slow">
    <p:comb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1502;p113">
            <a:extLst>
              <a:ext uri="{FF2B5EF4-FFF2-40B4-BE49-F238E27FC236}">
                <a16:creationId xmlns:a16="http://schemas.microsoft.com/office/drawing/2014/main" id="{3C824AA6-3E3F-49C8-A4EE-BD738874C2C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t="39" b="29"/>
          <a:stretch/>
        </p:blipFill>
        <p:spPr>
          <a:xfrm>
            <a:off x="264414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1561;p116">
            <a:extLst>
              <a:ext uri="{FF2B5EF4-FFF2-40B4-BE49-F238E27FC236}">
                <a16:creationId xmlns:a16="http://schemas.microsoft.com/office/drawing/2014/main" id="{B06FFADF-4196-4F0B-9AD3-2E4052444A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5619" y="2071650"/>
            <a:ext cx="5919308" cy="10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000" dirty="0">
                <a:latin typeface="+mj-lt"/>
              </a:rPr>
              <a:t>Thank You for Listening!</a:t>
            </a:r>
            <a:endParaRPr sz="4000" dirty="0">
              <a:latin typeface="+mj-lt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59"/>
          <p:cNvSpPr txBox="1">
            <a:spLocks noGrp="1"/>
          </p:cNvSpPr>
          <p:nvPr>
            <p:ph type="title"/>
          </p:nvPr>
        </p:nvSpPr>
        <p:spPr>
          <a:xfrm>
            <a:off x="732775" y="2726300"/>
            <a:ext cx="1836000" cy="7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tx1"/>
                </a:solidFill>
                <a:latin typeface="+mj-lt"/>
              </a:rPr>
              <a:t>Mục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tiêu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nghiên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cứu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70" name="Google Shape;570;p59"/>
          <p:cNvSpPr txBox="1">
            <a:spLocks noGrp="1"/>
          </p:cNvSpPr>
          <p:nvPr>
            <p:ph type="title" idx="7"/>
          </p:nvPr>
        </p:nvSpPr>
        <p:spPr>
          <a:xfrm>
            <a:off x="6575192" y="2632300"/>
            <a:ext cx="2093320" cy="8935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tx1"/>
                </a:solidFill>
                <a:latin typeface="+mj-lt"/>
              </a:rPr>
              <a:t>Tính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năng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chính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, gamification</a:t>
            </a:r>
            <a:endParaRPr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73" name="Google Shape;573;p59"/>
          <p:cNvSpPr txBox="1">
            <a:spLocks noGrp="1"/>
          </p:cNvSpPr>
          <p:nvPr>
            <p:ph type="title" idx="3"/>
          </p:nvPr>
        </p:nvSpPr>
        <p:spPr>
          <a:xfrm>
            <a:off x="268025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tx1"/>
                </a:solidFill>
                <a:latin typeface="+mj-lt"/>
              </a:rPr>
              <a:t>Công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nghệ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br>
              <a:rPr lang="en-US" dirty="0">
                <a:solidFill>
                  <a:schemeClr val="tx1"/>
                </a:solidFill>
                <a:latin typeface="+mj-lt"/>
              </a:rPr>
            </a:br>
            <a:r>
              <a:rPr lang="en-US" dirty="0" err="1">
                <a:solidFill>
                  <a:schemeClr val="tx1"/>
                </a:solidFill>
                <a:latin typeface="+mj-lt"/>
              </a:rPr>
              <a:t>sử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dụng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74" name="Google Shape;574;p59"/>
          <p:cNvSpPr txBox="1">
            <a:spLocks noGrp="1"/>
          </p:cNvSpPr>
          <p:nvPr>
            <p:ph type="title" idx="2"/>
          </p:nvPr>
        </p:nvSpPr>
        <p:spPr>
          <a:xfrm>
            <a:off x="732776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75" name="Google Shape;575;p59"/>
          <p:cNvSpPr txBox="1">
            <a:spLocks noGrp="1"/>
          </p:cNvSpPr>
          <p:nvPr>
            <p:ph type="title" idx="14"/>
          </p:nvPr>
        </p:nvSpPr>
        <p:spPr>
          <a:xfrm>
            <a:off x="6575196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76" name="Google Shape;576;p59"/>
          <p:cNvSpPr txBox="1">
            <a:spLocks noGrp="1"/>
          </p:cNvSpPr>
          <p:nvPr>
            <p:ph type="title" idx="5"/>
          </p:nvPr>
        </p:nvSpPr>
        <p:spPr>
          <a:xfrm>
            <a:off x="4627721" y="2782552"/>
            <a:ext cx="1836000" cy="7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+mj-lt"/>
              </a:rPr>
              <a:t>Kiến trúc </a:t>
            </a:r>
            <a:br>
              <a:rPr lang="en" dirty="0">
                <a:solidFill>
                  <a:schemeClr val="tx1"/>
                </a:solidFill>
                <a:latin typeface="+mj-lt"/>
              </a:rPr>
            </a:br>
            <a:r>
              <a:rPr lang="en" dirty="0">
                <a:solidFill>
                  <a:schemeClr val="tx1"/>
                </a:solidFill>
                <a:latin typeface="+mj-lt"/>
              </a:rPr>
              <a:t>hệ thống</a:t>
            </a:r>
            <a:endParaRPr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78" name="Google Shape;578;p59"/>
          <p:cNvSpPr txBox="1">
            <a:spLocks noGrp="1"/>
          </p:cNvSpPr>
          <p:nvPr>
            <p:ph type="title" idx="9"/>
          </p:nvPr>
        </p:nvSpPr>
        <p:spPr>
          <a:xfrm>
            <a:off x="2680246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79" name="Google Shape;579;p59"/>
          <p:cNvSpPr txBox="1">
            <a:spLocks noGrp="1"/>
          </p:cNvSpPr>
          <p:nvPr>
            <p:ph type="title" idx="13"/>
          </p:nvPr>
        </p:nvSpPr>
        <p:spPr>
          <a:xfrm>
            <a:off x="4627721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F20A8E1-3520-47EE-9EB7-BEF556DD875B}"/>
              </a:ext>
            </a:extLst>
          </p:cNvPr>
          <p:cNvSpPr txBox="1"/>
          <p:nvPr/>
        </p:nvSpPr>
        <p:spPr>
          <a:xfrm>
            <a:off x="664382" y="442288"/>
            <a:ext cx="43094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II. LÝ THUYẾT NGHIÊN CỨU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>
            <a:extLst>
              <a:ext uri="{FF2B5EF4-FFF2-40B4-BE49-F238E27FC236}">
                <a16:creationId xmlns:a16="http://schemas.microsoft.com/office/drawing/2014/main" id="{57D01BBF-84E9-4355-89D5-A0D64731CBA4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2.1.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Mục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tiêu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nghiên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cứu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0C356EC-02C5-479F-880E-F66F35804054}"/>
              </a:ext>
            </a:extLst>
          </p:cNvPr>
          <p:cNvSpPr txBox="1"/>
          <p:nvPr/>
        </p:nvSpPr>
        <p:spPr>
          <a:xfrm>
            <a:off x="1038344" y="1100227"/>
            <a:ext cx="7067312" cy="3570208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Xây dựng nền tảng chia sẻ kinh nghiệm du lịch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hỗ trợ người dùng đăng bài, tìm kiếm và khám phá địa điểm thực tế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Tăng tính gắn kết cộng đồng thông qua các tính năng tương tác và chia sẻ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nghiệm</a:t>
            </a:r>
            <a:endParaRPr lang="vi-VN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 hợp gamification để tăng hứng thú và động lực cho người dùng (điểm, huy hiệu, bảng xếp hạng)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 hợp bản đồ định tuyến sử dụng OpenStreetMap (OSM) và OSRM để hỗ trợ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toán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khoảng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cách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và hiển thị vị trí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Tối ưu trải nghiệm người dùng với giao diện trực quan, dễ sử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dụng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Xây dựng hệ thống quản trị nội dung hiệu quả, hỗ trợ kiểm duyệt, quản lý địa điểm, bài viết và tài khoản người dùng</a:t>
            </a:r>
          </a:p>
        </p:txBody>
      </p:sp>
    </p:spTree>
  </p:cSld>
  <p:clrMapOvr>
    <a:masterClrMapping/>
  </p:clrMapOvr>
  <p:transition spd="slow">
    <p:comb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83099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Laravel (PHP Framework):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Laravel là một framework PHP hiện đại, sử dụng mô hình MVC (Model – View – Controller). Trong hệ thống này, Laravel đảm nhiệm toàn bộ phần backend, bao gồm: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88F09E-154F-4960-8A54-71E6B281C8D1}"/>
              </a:ext>
            </a:extLst>
          </p:cNvPr>
          <p:cNvSpPr txBox="1"/>
          <p:nvPr/>
        </p:nvSpPr>
        <p:spPr>
          <a:xfrm>
            <a:off x="1296595" y="1877978"/>
            <a:ext cx="6796869" cy="2523768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Routing: xử lý các đường dẫn truy cập và ánh xạ đến các controller phù hợp.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Controller: xử lý logic nghiệp vụ, tương tác giữa người dùng và hệ thống.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Model: tương tác với cơ sở dữ liệu qua Eloquent ORM, giúp truy vấn và lưu trữ dữ liệu đơn giản hơn.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Ngoài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ra,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Laravel còn hỗ trợ bảo mật, xác thực người dùng và phân quyền quản trị.</a:t>
            </a:r>
          </a:p>
        </p:txBody>
      </p:sp>
    </p:spTree>
    <p:extLst>
      <p:ext uri="{BB962C8B-B14F-4D97-AF65-F5344CB8AC3E}">
        <p14:creationId xmlns:p14="http://schemas.microsoft.com/office/powerpoint/2010/main" val="3544880765"/>
      </p:ext>
    </p:extLst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58477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2"/>
            </a:pPr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MySQL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MySQL là hệ quản trị cơ sở dữ liệu quan hệ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được sử dụng để lưu trữ toàn bộ dữ liệu của hệ thống, bao gồm: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88F09E-154F-4960-8A54-71E6B281C8D1}"/>
              </a:ext>
            </a:extLst>
          </p:cNvPr>
          <p:cNvSpPr txBox="1"/>
          <p:nvPr/>
        </p:nvSpPr>
        <p:spPr>
          <a:xfrm>
            <a:off x="1296595" y="1700709"/>
            <a:ext cx="6796869" cy="2185214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Tài khoản người dùng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 viết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chia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sẻ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tin đ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ịa điểm, tiện ích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Dữ liệu gamification: điểm, huy hiệu, bảng xếp hạng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MySQL được kết nối thông qua Eloquent ORM trong Laravel, giúp truy vấn dữ liệu một cách hiệu quả và rõ ràng.</a:t>
            </a:r>
          </a:p>
        </p:txBody>
      </p:sp>
    </p:spTree>
    <p:extLst>
      <p:ext uri="{BB962C8B-B14F-4D97-AF65-F5344CB8AC3E}">
        <p14:creationId xmlns:p14="http://schemas.microsoft.com/office/powerpoint/2010/main" val="1907899768"/>
      </p:ext>
    </p:extLst>
  </p:cSld>
  <p:clrMapOvr>
    <a:masterClrMapping/>
  </p:clrMapOvr>
  <p:transition spd="slow">
    <p:comb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83099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3"/>
            </a:pPr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Blade + HTML/CSS/JavaScript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Blade là engine template tích hợp trong Laravel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Kết hợp với HTML/CSS và JavaScript, để đảm bảo trải nghiệm sử dụng mượt mà và trực quan.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88F09E-154F-4960-8A54-71E6B281C8D1}"/>
              </a:ext>
            </a:extLst>
          </p:cNvPr>
          <p:cNvSpPr txBox="1"/>
          <p:nvPr/>
        </p:nvSpPr>
        <p:spPr>
          <a:xfrm>
            <a:off x="1419625" y="1876864"/>
            <a:ext cx="6673840" cy="187743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Blade giúp tạo ra các layout tái sử dụng, quản lý giao diện theo cấu trúc rõ ràng, giảm lặp code.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HTML/CSS dùng để xây dựng cấu trúc và định dạng giao diện, đảm bảo tính thẩm mỹ.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JavaScript xử lý các tương tác phía client như hiển thị bản đồ, chuyển trang động, xác thực form,...</a:t>
            </a:r>
          </a:p>
        </p:txBody>
      </p:sp>
    </p:spTree>
    <p:extLst>
      <p:ext uri="{BB962C8B-B14F-4D97-AF65-F5344CB8AC3E}">
        <p14:creationId xmlns:p14="http://schemas.microsoft.com/office/powerpoint/2010/main" val="3009810137"/>
      </p:ext>
    </p:extLst>
  </p:cSld>
  <p:clrMapOvr>
    <a:masterClrMapping/>
  </p:clrMapOvr>
  <p:transition spd="slow">
    <p:comb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83099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 sz="1600"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buFont typeface="+mj-lt"/>
              <a:buAutoNum type="arabicPeriod" startAt="4"/>
            </a:pPr>
            <a:r>
              <a:rPr lang="en-US" b="1" dirty="0"/>
              <a:t>OpenStreetMap (OSM): </a:t>
            </a:r>
            <a:r>
              <a:rPr lang="vi-VN" dirty="0"/>
              <a:t>OSM là nền tảng bản đồ mã nguồn mở, được</a:t>
            </a:r>
            <a:r>
              <a:rPr lang="en-US" dirty="0"/>
              <a:t> </a:t>
            </a:r>
            <a:r>
              <a:rPr lang="vi-VN" dirty="0"/>
              <a:t>xây dựng bởi cộng đồng người dùng toàn cầu. OSM cung cấp dữ liệu bản đồ miễn phí, có thể tùy biến và sử dụng tự do</a:t>
            </a:r>
            <a:r>
              <a:rPr lang="en-US" dirty="0"/>
              <a:t>.</a:t>
            </a:r>
            <a:endParaRPr lang="vi-V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88F09E-154F-4960-8A54-71E6B281C8D1}"/>
              </a:ext>
            </a:extLst>
          </p:cNvPr>
          <p:cNvSpPr txBox="1"/>
          <p:nvPr/>
        </p:nvSpPr>
        <p:spPr>
          <a:xfrm>
            <a:off x="1419624" y="1848354"/>
            <a:ext cx="6673840" cy="2677656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chọn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OSM: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Miễn phí 100%, không giới hạn API call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Tùy biến linh hoạt: có thể thiết kế lại cách hiển thị bản đồ, icon, lớp dữ liệu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Cộng đồng mạnh: dữ liệu liên tục được cập nhật bởi hàng triệu người dùng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Phù hợp với mã nguồn mở: dễ tích hợp vào các hệ thống Laravel hoặc JS frontend</a:t>
            </a:r>
          </a:p>
        </p:txBody>
      </p:sp>
    </p:spTree>
    <p:extLst>
      <p:ext uri="{BB962C8B-B14F-4D97-AF65-F5344CB8AC3E}">
        <p14:creationId xmlns:p14="http://schemas.microsoft.com/office/powerpoint/2010/main" val="2435754314"/>
      </p:ext>
    </p:extLst>
  </p:cSld>
  <p:clrMapOvr>
    <a:masterClrMapping/>
  </p:clrMapOvr>
  <p:transition spd="slow">
    <p:comb/>
  </p:transition>
</p:sld>
</file>

<file path=ppt/theme/theme1.xml><?xml version="1.0" encoding="utf-8"?>
<a:theme xmlns:a="http://schemas.openxmlformats.org/drawingml/2006/main" name="Minimalist Korean Aesthetic Pitch Deck by Slidesgo">
  <a:themeElements>
    <a:clrScheme name="Simple Light">
      <a:dk1>
        <a:srgbClr val="1E1E1E"/>
      </a:dk1>
      <a:lt1>
        <a:srgbClr val="664B34"/>
      </a:lt1>
      <a:dk2>
        <a:srgbClr val="887C62"/>
      </a:dk2>
      <a:lt2>
        <a:srgbClr val="D4CBBB"/>
      </a:lt2>
      <a:accent1>
        <a:srgbClr val="E7E2D6"/>
      </a:accent1>
      <a:accent2>
        <a:srgbClr val="F3F3F3"/>
      </a:accent2>
      <a:accent3>
        <a:srgbClr val="E2B0A6"/>
      </a:accent3>
      <a:accent4>
        <a:srgbClr val="FFFFFF"/>
      </a:accent4>
      <a:accent5>
        <a:srgbClr val="FFFFFF"/>
      </a:accent5>
      <a:accent6>
        <a:srgbClr val="FFFFFF"/>
      </a:accent6>
      <a:hlink>
        <a:srgbClr val="1E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927</TotalTime>
  <Words>1922</Words>
  <Application>Microsoft Office PowerPoint</Application>
  <PresentationFormat>On-screen Show (16:9)</PresentationFormat>
  <Paragraphs>189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Wingdings</vt:lpstr>
      <vt:lpstr>iCiel Cadena</vt:lpstr>
      <vt:lpstr>Consolas</vt:lpstr>
      <vt:lpstr>Arial</vt:lpstr>
      <vt:lpstr>Times New Roman</vt:lpstr>
      <vt:lpstr>Nunito Light</vt:lpstr>
      <vt:lpstr>Kulim Park</vt:lpstr>
      <vt:lpstr>Kulim Park SemiBold</vt:lpstr>
      <vt:lpstr>Manrope</vt:lpstr>
      <vt:lpstr>Minimalist Korean Aesthetic Pitch Deck by Slidesgo</vt:lpstr>
      <vt:lpstr>PowerPoint Presentation</vt:lpstr>
      <vt:lpstr>PowerPoint Presentation</vt:lpstr>
      <vt:lpstr>PowerPoint Presentation</vt:lpstr>
      <vt:lpstr>Mục tiêu nghiên cứu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NHU DIEP</dc:creator>
  <cp:lastModifiedBy>Như Diệp</cp:lastModifiedBy>
  <cp:revision>136</cp:revision>
  <dcterms:modified xsi:type="dcterms:W3CDTF">2025-07-03T08:46:06Z</dcterms:modified>
</cp:coreProperties>
</file>